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906000" cy="6858000"/>
  <p:notesSz cx="9906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59891" y="1566672"/>
            <a:ext cx="5044440" cy="109855"/>
          </a:xfrm>
          <a:custGeom>
            <a:avLst/>
            <a:gdLst/>
            <a:ahLst/>
            <a:cxnLst/>
            <a:rect l="l" t="t" r="r" b="b"/>
            <a:pathLst>
              <a:path w="5044440" h="109855">
                <a:moveTo>
                  <a:pt x="5044313" y="0"/>
                </a:moveTo>
                <a:lnTo>
                  <a:pt x="0" y="0"/>
                </a:lnTo>
                <a:lnTo>
                  <a:pt x="0" y="109727"/>
                </a:lnTo>
                <a:lnTo>
                  <a:pt x="5044313" y="109727"/>
                </a:lnTo>
                <a:lnTo>
                  <a:pt x="5044313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59891" y="1566672"/>
            <a:ext cx="8623300" cy="0"/>
          </a:xfrm>
          <a:custGeom>
            <a:avLst/>
            <a:gdLst/>
            <a:ahLst/>
            <a:cxnLst/>
            <a:rect l="l" t="t" r="r" b="b"/>
            <a:pathLst>
              <a:path w="8623300" h="0">
                <a:moveTo>
                  <a:pt x="0" y="0"/>
                </a:moveTo>
                <a:lnTo>
                  <a:pt x="8622791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59891" y="6172200"/>
            <a:ext cx="8586470" cy="0"/>
          </a:xfrm>
          <a:custGeom>
            <a:avLst/>
            <a:gdLst/>
            <a:ahLst/>
            <a:cxnLst/>
            <a:rect l="l" t="t" r="r" b="b"/>
            <a:pathLst>
              <a:path w="8586470" h="0">
                <a:moveTo>
                  <a:pt x="0" y="0"/>
                </a:moveTo>
                <a:lnTo>
                  <a:pt x="85862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0739" y="478282"/>
            <a:ext cx="8224520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7001" y="2235835"/>
            <a:ext cx="8311997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743712" y="228600"/>
            <a:ext cx="8905240" cy="6400800"/>
            <a:chOff x="743712" y="228600"/>
            <a:chExt cx="8905240" cy="6400800"/>
          </a:xfrm>
        </p:grpSpPr>
        <p:sp>
          <p:nvSpPr>
            <p:cNvPr id="4" name="object 4"/>
            <p:cNvSpPr/>
            <p:nvPr/>
          </p:nvSpPr>
          <p:spPr>
            <a:xfrm>
              <a:off x="743712" y="2394204"/>
              <a:ext cx="5203825" cy="109855"/>
            </a:xfrm>
            <a:custGeom>
              <a:avLst/>
              <a:gdLst/>
              <a:ahLst/>
              <a:cxnLst/>
              <a:rect l="l" t="t" r="r" b="b"/>
              <a:pathLst>
                <a:path w="5203825" h="109855">
                  <a:moveTo>
                    <a:pt x="5203571" y="0"/>
                  </a:moveTo>
                  <a:lnTo>
                    <a:pt x="0" y="0"/>
                  </a:lnTo>
                  <a:lnTo>
                    <a:pt x="0" y="109727"/>
                  </a:lnTo>
                  <a:lnTo>
                    <a:pt x="5203571" y="109727"/>
                  </a:lnTo>
                  <a:lnTo>
                    <a:pt x="5203571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43712" y="2394204"/>
              <a:ext cx="8420100" cy="0"/>
            </a:xfrm>
            <a:custGeom>
              <a:avLst/>
              <a:gdLst/>
              <a:ahLst/>
              <a:cxnLst/>
              <a:rect l="l" t="t" r="r" b="b"/>
              <a:pathLst>
                <a:path w="8420100" h="0">
                  <a:moveTo>
                    <a:pt x="0" y="0"/>
                  </a:moveTo>
                  <a:lnTo>
                    <a:pt x="8420100" y="0"/>
                  </a:lnTo>
                </a:path>
              </a:pathLst>
            </a:custGeom>
            <a:ln w="9525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791200" y="228600"/>
              <a:ext cx="3857244" cy="6400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88365" y="594105"/>
            <a:ext cx="4559300" cy="173355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3175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latin typeface="Verdana"/>
                <a:cs typeface="Verdana"/>
              </a:rPr>
              <a:t>MANAJEMEN  KEUANGAN  </a:t>
            </a:r>
            <a:r>
              <a:rPr dirty="0" spc="-5">
                <a:latin typeface="Verdana"/>
                <a:cs typeface="Verdana"/>
              </a:rPr>
              <a:t>(</a:t>
            </a:r>
            <a:r>
              <a:rPr dirty="0" sz="2400" spc="-5" i="1">
                <a:latin typeface="Verdana"/>
                <a:cs typeface="Verdana"/>
              </a:rPr>
              <a:t>FINANCE</a:t>
            </a:r>
            <a:r>
              <a:rPr dirty="0" sz="2400" spc="-30" i="1">
                <a:latin typeface="Verdana"/>
                <a:cs typeface="Verdana"/>
              </a:rPr>
              <a:t> </a:t>
            </a:r>
            <a:r>
              <a:rPr dirty="0" sz="2400" spc="-5" i="1">
                <a:latin typeface="Verdana"/>
                <a:cs typeface="Verdana"/>
              </a:rPr>
              <a:t>MANAGEMENT</a:t>
            </a:r>
            <a:r>
              <a:rPr dirty="0" spc="-5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5673" y="3586734"/>
            <a:ext cx="5176520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solidFill>
                  <a:srgbClr val="FF0000"/>
                </a:solidFill>
                <a:latin typeface="Verdana"/>
                <a:cs typeface="Verdana"/>
              </a:rPr>
              <a:t>ASSALAMUALAIKUM</a:t>
            </a:r>
            <a:endParaRPr sz="2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dirty="0" sz="2000" b="1">
                <a:solidFill>
                  <a:srgbClr val="FF0000"/>
                </a:solidFill>
                <a:latin typeface="Verdana"/>
                <a:cs typeface="Verdana"/>
              </a:rPr>
              <a:t>WARAHMATULLAHI</a:t>
            </a:r>
            <a:r>
              <a:rPr dirty="0" sz="2000" spc="-120" b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2000" b="1">
                <a:solidFill>
                  <a:srgbClr val="FF0000"/>
                </a:solidFill>
                <a:latin typeface="Verdana"/>
                <a:cs typeface="Verdana"/>
              </a:rPr>
              <a:t>WABAROKATUH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216" y="1095502"/>
            <a:ext cx="8308975" cy="4519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00FF"/>
                </a:solidFill>
                <a:latin typeface="Verdana"/>
                <a:cs typeface="Verdana"/>
              </a:rPr>
              <a:t>Dasar –Dasar Ekonomi dan </a:t>
            </a:r>
            <a:r>
              <a:rPr dirty="0" sz="2400" b="1">
                <a:solidFill>
                  <a:srgbClr val="0000FF"/>
                </a:solidFill>
                <a:latin typeface="Verdana"/>
                <a:cs typeface="Verdana"/>
              </a:rPr>
              <a:t>Keuangan</a:t>
            </a:r>
            <a:r>
              <a:rPr dirty="0" sz="2400" spc="-15" b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2400" b="1">
                <a:solidFill>
                  <a:srgbClr val="0000FF"/>
                </a:solidFill>
                <a:latin typeface="Verdana"/>
                <a:cs typeface="Verdana"/>
              </a:rPr>
              <a:t>Islam</a:t>
            </a:r>
            <a:endParaRPr sz="2400">
              <a:latin typeface="Verdana"/>
              <a:cs typeface="Verdana"/>
            </a:endParaRPr>
          </a:p>
          <a:p>
            <a:pPr marL="481965" marR="111760" indent="-469900">
              <a:lnSpc>
                <a:spcPct val="100000"/>
              </a:lnSpc>
              <a:spcBef>
                <a:spcPts val="2540"/>
              </a:spcBef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  <a:tab pos="2200275" algn="l"/>
                <a:tab pos="3107690" algn="l"/>
                <a:tab pos="4907280" algn="l"/>
              </a:tabLst>
            </a:pPr>
            <a:r>
              <a:rPr dirty="0" sz="2400">
                <a:latin typeface="Verdana"/>
                <a:cs typeface="Verdana"/>
              </a:rPr>
              <a:t>Semua </a:t>
            </a:r>
            <a:r>
              <a:rPr dirty="0" sz="2400" spc="-5">
                <a:latin typeface="Verdana"/>
                <a:cs typeface="Verdana"/>
              </a:rPr>
              <a:t>kontrak bisnis dan finansial dalam  </a:t>
            </a:r>
            <a:r>
              <a:rPr dirty="0" sz="2400">
                <a:latin typeface="Verdana"/>
                <a:cs typeface="Verdana"/>
              </a:rPr>
              <a:t>keuangan</a:t>
            </a:r>
            <a:r>
              <a:rPr dirty="0" sz="2400" spc="5">
                <a:latin typeface="Verdana"/>
                <a:cs typeface="Verdana"/>
              </a:rPr>
              <a:t> </a:t>
            </a:r>
            <a:r>
              <a:rPr dirty="0" sz="2400" spc="-10">
                <a:latin typeface="Verdana"/>
                <a:cs typeface="Verdana"/>
              </a:rPr>
              <a:t>islam	</a:t>
            </a:r>
            <a:r>
              <a:rPr dirty="0" sz="2400">
                <a:latin typeface="Verdana"/>
                <a:cs typeface="Verdana"/>
              </a:rPr>
              <a:t>harus mematuhi </a:t>
            </a:r>
            <a:r>
              <a:rPr dirty="0" sz="2400" spc="-5">
                <a:latin typeface="Verdana"/>
                <a:cs typeface="Verdana"/>
              </a:rPr>
              <a:t>peraturan </a:t>
            </a:r>
            <a:r>
              <a:rPr dirty="0" sz="2400">
                <a:latin typeface="Verdana"/>
                <a:cs typeface="Verdana"/>
              </a:rPr>
              <a:t>-  </a:t>
            </a:r>
            <a:r>
              <a:rPr dirty="0" sz="2400" spc="-5">
                <a:latin typeface="Verdana"/>
                <a:cs typeface="Verdana"/>
              </a:rPr>
              <a:t>peraturan	syariah.</a:t>
            </a:r>
            <a:r>
              <a:rPr dirty="0" sz="2400" spc="35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Syariah	merupakan perintah  Allah yang </a:t>
            </a:r>
            <a:r>
              <a:rPr dirty="0" sz="2400">
                <a:latin typeface="Verdana"/>
                <a:cs typeface="Verdana"/>
              </a:rPr>
              <a:t>mengatur </a:t>
            </a:r>
            <a:r>
              <a:rPr dirty="0" sz="2400" spc="-5">
                <a:latin typeface="Verdana"/>
                <a:cs typeface="Verdana"/>
              </a:rPr>
              <a:t>prilaku </a:t>
            </a:r>
            <a:r>
              <a:rPr dirty="0" sz="2400">
                <a:latin typeface="Verdana"/>
                <a:cs typeface="Verdana"/>
              </a:rPr>
              <a:t>umat manusia </a:t>
            </a:r>
            <a:r>
              <a:rPr dirty="0" sz="2400" spc="-5">
                <a:latin typeface="Verdana"/>
                <a:cs typeface="Verdana"/>
              </a:rPr>
              <a:t>dalam  </a:t>
            </a:r>
            <a:r>
              <a:rPr dirty="0" sz="2400">
                <a:latin typeface="Verdana"/>
                <a:cs typeface="Verdana"/>
              </a:rPr>
              <a:t>kehidupan </a:t>
            </a:r>
            <a:r>
              <a:rPr dirty="0" sz="2400" spc="-10">
                <a:latin typeface="Verdana"/>
                <a:cs typeface="Verdana"/>
              </a:rPr>
              <a:t>individual </a:t>
            </a:r>
            <a:r>
              <a:rPr dirty="0" sz="2400" spc="-5">
                <a:latin typeface="Verdana"/>
                <a:cs typeface="Verdana"/>
              </a:rPr>
              <a:t>dan</a:t>
            </a:r>
            <a:r>
              <a:rPr dirty="0" sz="2400" spc="85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sosialnya.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Wingdings"/>
              <a:buChar char=""/>
            </a:pPr>
            <a:endParaRPr sz="3300">
              <a:latin typeface="Verdana"/>
              <a:cs typeface="Verdana"/>
            </a:endParaRPr>
          </a:p>
          <a:p>
            <a:pPr marL="481965" marR="5080" indent="-469900">
              <a:lnSpc>
                <a:spcPct val="100000"/>
              </a:lnSpc>
              <a:buClr>
                <a:srgbClr val="CC0000"/>
              </a:buClr>
              <a:buFont typeface="Wingdings"/>
              <a:buChar char=""/>
              <a:tabLst>
                <a:tab pos="481965" algn="l"/>
                <a:tab pos="482600" algn="l"/>
              </a:tabLst>
            </a:pPr>
            <a:r>
              <a:rPr dirty="0" sz="2400">
                <a:latin typeface="Verdana"/>
                <a:cs typeface="Verdana"/>
              </a:rPr>
              <a:t>Sumber utama </a:t>
            </a:r>
            <a:r>
              <a:rPr dirty="0" sz="2400" spc="-10">
                <a:latin typeface="Verdana"/>
                <a:cs typeface="Verdana"/>
              </a:rPr>
              <a:t>syariah </a:t>
            </a:r>
            <a:r>
              <a:rPr dirty="0" sz="2400" spc="-5">
                <a:latin typeface="Verdana"/>
                <a:cs typeface="Verdana"/>
              </a:rPr>
              <a:t>adalah kitab </a:t>
            </a:r>
            <a:r>
              <a:rPr dirty="0" sz="2400">
                <a:latin typeface="Verdana"/>
                <a:cs typeface="Verdana"/>
              </a:rPr>
              <a:t>suci Al- </a:t>
            </a:r>
            <a:r>
              <a:rPr dirty="0" sz="2400" spc="-5">
                <a:latin typeface="Verdana"/>
                <a:cs typeface="Verdana"/>
              </a:rPr>
              <a:t>Quran  dan </a:t>
            </a:r>
            <a:r>
              <a:rPr dirty="0" sz="2400">
                <a:latin typeface="Verdana"/>
                <a:cs typeface="Verdana"/>
              </a:rPr>
              <a:t>sunnah </a:t>
            </a:r>
            <a:r>
              <a:rPr dirty="0" sz="2400" spc="-5">
                <a:latin typeface="Verdana"/>
                <a:cs typeface="Verdana"/>
              </a:rPr>
              <a:t>Nabi </a:t>
            </a:r>
            <a:r>
              <a:rPr dirty="0" sz="2400">
                <a:latin typeface="Verdana"/>
                <a:cs typeface="Verdana"/>
              </a:rPr>
              <a:t>Muhammad </a:t>
            </a:r>
            <a:r>
              <a:rPr dirty="0" sz="2400" spc="-5">
                <a:latin typeface="Verdana"/>
                <a:cs typeface="Verdana"/>
              </a:rPr>
              <a:t>saw. Sedangkan  dalam </a:t>
            </a:r>
            <a:r>
              <a:rPr dirty="0" sz="2400">
                <a:latin typeface="Verdana"/>
                <a:cs typeface="Verdana"/>
              </a:rPr>
              <a:t>urusan muamalah, semuannya  </a:t>
            </a:r>
            <a:r>
              <a:rPr dirty="0" sz="2400" spc="-5">
                <a:latin typeface="Verdana"/>
                <a:cs typeface="Verdana"/>
              </a:rPr>
              <a:t>diperbolehkan kecuali </a:t>
            </a:r>
            <a:r>
              <a:rPr dirty="0" sz="2400">
                <a:latin typeface="Verdana"/>
                <a:cs typeface="Verdana"/>
              </a:rPr>
              <a:t>ada </a:t>
            </a:r>
            <a:r>
              <a:rPr dirty="0" sz="2400" spc="-10">
                <a:latin typeface="Verdana"/>
                <a:cs typeface="Verdana"/>
              </a:rPr>
              <a:t>dalil </a:t>
            </a:r>
            <a:r>
              <a:rPr dirty="0" sz="2400" spc="-5">
                <a:latin typeface="Verdana"/>
                <a:cs typeface="Verdana"/>
              </a:rPr>
              <a:t>yang</a:t>
            </a:r>
            <a:r>
              <a:rPr dirty="0" sz="2400" spc="180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melarangnya.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1784045"/>
            <a:ext cx="8495030" cy="4489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4500" marR="570230" indent="-4445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44500" algn="l"/>
                <a:tab pos="2360930" algn="l"/>
                <a:tab pos="4859655" algn="l"/>
                <a:tab pos="5420995" algn="l"/>
              </a:tabLst>
            </a:pPr>
            <a:r>
              <a:rPr dirty="0" sz="2400" b="1">
                <a:solidFill>
                  <a:srgbClr val="0000FF"/>
                </a:solidFill>
                <a:latin typeface="Verdana"/>
                <a:cs typeface="Verdana"/>
              </a:rPr>
              <a:t>Maysir</a:t>
            </a:r>
            <a:r>
              <a:rPr dirty="0" sz="2400" spc="-5" b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(spekulasi)</a:t>
            </a:r>
            <a:r>
              <a:rPr dirty="0" sz="2400" spc="2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merupakan	</a:t>
            </a:r>
            <a:r>
              <a:rPr dirty="0" sz="2400" spc="-5">
                <a:latin typeface="Verdana"/>
                <a:cs typeface="Verdana"/>
              </a:rPr>
              <a:t>transaksi yang  digantungkan </a:t>
            </a:r>
            <a:r>
              <a:rPr dirty="0" sz="2400">
                <a:latin typeface="Verdana"/>
                <a:cs typeface="Verdana"/>
              </a:rPr>
              <a:t>kepada suatu </a:t>
            </a:r>
            <a:r>
              <a:rPr dirty="0" sz="2400" spc="-5">
                <a:latin typeface="Verdana"/>
                <a:cs typeface="Verdana"/>
              </a:rPr>
              <a:t>keadaan yang </a:t>
            </a:r>
            <a:r>
              <a:rPr dirty="0" sz="2400" spc="-10">
                <a:latin typeface="Verdana"/>
                <a:cs typeface="Verdana"/>
              </a:rPr>
              <a:t>tidak  </a:t>
            </a:r>
            <a:r>
              <a:rPr dirty="0" sz="2400" spc="-5">
                <a:latin typeface="Verdana"/>
                <a:cs typeface="Verdana"/>
              </a:rPr>
              <a:t>pasti dan bersifat</a:t>
            </a:r>
            <a:r>
              <a:rPr dirty="0" sz="2400" spc="7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untung</a:t>
            </a:r>
            <a:r>
              <a:rPr dirty="0" sz="2400" spc="2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-	untungan, </a:t>
            </a:r>
            <a:r>
              <a:rPr dirty="0" sz="2400" spc="-5">
                <a:latin typeface="Verdana"/>
                <a:cs typeface="Verdana"/>
              </a:rPr>
              <a:t>seperti  perjudian. Secara ekonomi, pelarangan judi  </a:t>
            </a:r>
            <a:r>
              <a:rPr dirty="0" sz="2400">
                <a:latin typeface="Verdana"/>
                <a:cs typeface="Verdana"/>
              </a:rPr>
              <a:t>membuat </a:t>
            </a:r>
            <a:r>
              <a:rPr dirty="0" sz="2400" spc="-10">
                <a:latin typeface="Verdana"/>
                <a:cs typeface="Verdana"/>
              </a:rPr>
              <a:t>investasi </a:t>
            </a:r>
            <a:r>
              <a:rPr dirty="0" sz="2400">
                <a:latin typeface="Verdana"/>
                <a:cs typeface="Verdana"/>
              </a:rPr>
              <a:t>ke </a:t>
            </a:r>
            <a:r>
              <a:rPr dirty="0" sz="2400" spc="-5">
                <a:latin typeface="Verdana"/>
                <a:cs typeface="Verdana"/>
              </a:rPr>
              <a:t>sektor produktif </a:t>
            </a:r>
            <a:r>
              <a:rPr dirty="0" sz="2400" spc="-10">
                <a:latin typeface="Verdana"/>
                <a:cs typeface="Verdana"/>
              </a:rPr>
              <a:t>makin  </a:t>
            </a:r>
            <a:r>
              <a:rPr dirty="0" sz="2400" spc="-5">
                <a:latin typeface="Verdana"/>
                <a:cs typeface="Verdana"/>
              </a:rPr>
              <a:t>terdorong,	karena tidak </a:t>
            </a:r>
            <a:r>
              <a:rPr dirty="0" sz="2400">
                <a:latin typeface="Verdana"/>
                <a:cs typeface="Verdana"/>
              </a:rPr>
              <a:t>ada </a:t>
            </a:r>
            <a:r>
              <a:rPr dirty="0" sz="2400" spc="-10">
                <a:latin typeface="Verdana"/>
                <a:cs typeface="Verdana"/>
              </a:rPr>
              <a:t>investasi </a:t>
            </a:r>
            <a:r>
              <a:rPr dirty="0" sz="2400" spc="-5">
                <a:latin typeface="Verdana"/>
                <a:cs typeface="Verdana"/>
              </a:rPr>
              <a:t>yang  digunakan </a:t>
            </a:r>
            <a:r>
              <a:rPr dirty="0" sz="2400">
                <a:latin typeface="Verdana"/>
                <a:cs typeface="Verdana"/>
              </a:rPr>
              <a:t>ke </a:t>
            </a:r>
            <a:r>
              <a:rPr dirty="0" sz="2400" spc="-5">
                <a:latin typeface="Verdana"/>
                <a:cs typeface="Verdana"/>
              </a:rPr>
              <a:t>sektor judi dan</a:t>
            </a:r>
            <a:r>
              <a:rPr dirty="0" sz="2400" spc="80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spekulatif.</a:t>
            </a:r>
            <a:endParaRPr sz="2400">
              <a:latin typeface="Verdana"/>
              <a:cs typeface="Verdana"/>
            </a:endParaRPr>
          </a:p>
          <a:p>
            <a:pPr marL="448945" marR="5080" indent="-448945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48945" algn="l"/>
              </a:tabLst>
            </a:pPr>
            <a:r>
              <a:rPr dirty="0" sz="2400" spc="-5" b="1">
                <a:solidFill>
                  <a:srgbClr val="0000FF"/>
                </a:solidFill>
                <a:latin typeface="Verdana"/>
                <a:cs typeface="Verdana"/>
              </a:rPr>
              <a:t>Gharar </a:t>
            </a:r>
            <a:r>
              <a:rPr dirty="0" sz="2400" spc="-5">
                <a:latin typeface="Verdana"/>
                <a:cs typeface="Verdana"/>
              </a:rPr>
              <a:t>berarti menjalankan </a:t>
            </a:r>
            <a:r>
              <a:rPr dirty="0" sz="2400">
                <a:latin typeface="Verdana"/>
                <a:cs typeface="Verdana"/>
              </a:rPr>
              <a:t>suatu usaha </a:t>
            </a:r>
            <a:r>
              <a:rPr dirty="0" sz="2400" spc="-5">
                <a:latin typeface="Verdana"/>
                <a:cs typeface="Verdana"/>
              </a:rPr>
              <a:t>secara  buta tanpa memiliki pengetahuan yang </a:t>
            </a:r>
            <a:r>
              <a:rPr dirty="0" sz="2400">
                <a:latin typeface="Verdana"/>
                <a:cs typeface="Verdana"/>
              </a:rPr>
              <a:t>cukup, atau  </a:t>
            </a:r>
            <a:r>
              <a:rPr dirty="0" sz="2400" spc="-5">
                <a:latin typeface="Verdana"/>
                <a:cs typeface="Verdana"/>
              </a:rPr>
              <a:t>menjalankan </a:t>
            </a:r>
            <a:r>
              <a:rPr dirty="0" sz="2400">
                <a:latin typeface="Verdana"/>
                <a:cs typeface="Verdana"/>
              </a:rPr>
              <a:t>suatu </a:t>
            </a:r>
            <a:r>
              <a:rPr dirty="0" sz="2400" spc="-5">
                <a:latin typeface="Verdana"/>
                <a:cs typeface="Verdana"/>
              </a:rPr>
              <a:t>transaksi yang resikonya  berlebihan tanpa </a:t>
            </a:r>
            <a:r>
              <a:rPr dirty="0" sz="2400">
                <a:latin typeface="Verdana"/>
                <a:cs typeface="Verdana"/>
              </a:rPr>
              <a:t>mengetahui </a:t>
            </a:r>
            <a:r>
              <a:rPr dirty="0" sz="2400" spc="-5">
                <a:latin typeface="Verdana"/>
                <a:cs typeface="Verdana"/>
              </a:rPr>
              <a:t>dengan pasti </a:t>
            </a:r>
            <a:r>
              <a:rPr dirty="0" sz="2400">
                <a:latin typeface="Verdana"/>
                <a:cs typeface="Verdana"/>
              </a:rPr>
              <a:t>apa  </a:t>
            </a:r>
            <a:r>
              <a:rPr dirty="0" sz="2400" spc="-15">
                <a:latin typeface="Verdana"/>
                <a:cs typeface="Verdana"/>
              </a:rPr>
              <a:t>akibatnya </a:t>
            </a:r>
            <a:r>
              <a:rPr dirty="0" sz="2400" spc="-5">
                <a:latin typeface="Verdana"/>
                <a:cs typeface="Verdana"/>
              </a:rPr>
              <a:t>dan </a:t>
            </a:r>
            <a:r>
              <a:rPr dirty="0" sz="2400">
                <a:latin typeface="Verdana"/>
                <a:cs typeface="Verdana"/>
              </a:rPr>
              <a:t>tanpa </a:t>
            </a:r>
            <a:r>
              <a:rPr dirty="0" sz="2400" spc="-5">
                <a:latin typeface="Verdana"/>
                <a:cs typeface="Verdana"/>
              </a:rPr>
              <a:t>memikirkan</a:t>
            </a:r>
            <a:r>
              <a:rPr dirty="0" sz="2400" spc="95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konsekuensinya.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739" y="478282"/>
            <a:ext cx="5753735" cy="100139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658620" algn="l"/>
              </a:tabLst>
            </a:pPr>
            <a:r>
              <a:rPr dirty="0"/>
              <a:t>Unsur</a:t>
            </a:r>
            <a:r>
              <a:rPr dirty="0" spc="-20"/>
              <a:t> </a:t>
            </a:r>
            <a:r>
              <a:rPr dirty="0"/>
              <a:t>-	unsur </a:t>
            </a:r>
            <a:r>
              <a:rPr dirty="0" spc="-5"/>
              <a:t>transaksi</a:t>
            </a:r>
            <a:r>
              <a:rPr dirty="0" spc="-85"/>
              <a:t> </a:t>
            </a:r>
            <a:r>
              <a:rPr dirty="0" spc="-5"/>
              <a:t>yang  </a:t>
            </a:r>
            <a:r>
              <a:rPr dirty="0"/>
              <a:t>dilarang dalam</a:t>
            </a:r>
            <a:r>
              <a:rPr dirty="0" spc="-35"/>
              <a:t> </a:t>
            </a:r>
            <a:r>
              <a:rPr dirty="0"/>
              <a:t>Islam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216" y="1784045"/>
            <a:ext cx="8404860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  <a:tabLst>
                <a:tab pos="4251960" algn="l"/>
              </a:tabLst>
            </a:pPr>
            <a:r>
              <a:rPr dirty="0" sz="2400" b="1">
                <a:solidFill>
                  <a:srgbClr val="0000FF"/>
                </a:solidFill>
                <a:latin typeface="Verdana"/>
                <a:cs typeface="Verdana"/>
              </a:rPr>
              <a:t>3. </a:t>
            </a:r>
            <a:r>
              <a:rPr dirty="0" sz="2400" spc="-5" b="1">
                <a:solidFill>
                  <a:srgbClr val="0000FF"/>
                </a:solidFill>
                <a:latin typeface="Verdana"/>
                <a:cs typeface="Verdana"/>
              </a:rPr>
              <a:t>Haram </a:t>
            </a:r>
            <a:r>
              <a:rPr dirty="0" sz="2400" spc="-5">
                <a:latin typeface="Verdana"/>
                <a:cs typeface="Verdana"/>
              </a:rPr>
              <a:t>dalam </a:t>
            </a:r>
            <a:r>
              <a:rPr dirty="0" sz="2400" spc="-10">
                <a:latin typeface="Verdana"/>
                <a:cs typeface="Verdana"/>
              </a:rPr>
              <a:t>aktivitas </a:t>
            </a:r>
            <a:r>
              <a:rPr dirty="0" sz="2400" spc="-5">
                <a:latin typeface="Verdana"/>
                <a:cs typeface="Verdana"/>
              </a:rPr>
              <a:t>ekonomi setiap orang  diharapkan </a:t>
            </a:r>
            <a:r>
              <a:rPr dirty="0" sz="2400">
                <a:latin typeface="Verdana"/>
                <a:cs typeface="Verdana"/>
              </a:rPr>
              <a:t>untuk menghindari semua </a:t>
            </a:r>
            <a:r>
              <a:rPr dirty="0" sz="2400" spc="-5">
                <a:latin typeface="Verdana"/>
                <a:cs typeface="Verdana"/>
              </a:rPr>
              <a:t>yang </a:t>
            </a:r>
            <a:r>
              <a:rPr dirty="0" sz="2400">
                <a:latin typeface="Verdana"/>
                <a:cs typeface="Verdana"/>
              </a:rPr>
              <a:t>haram,  </a:t>
            </a:r>
            <a:r>
              <a:rPr dirty="0" sz="2400" spc="-5">
                <a:latin typeface="Verdana"/>
                <a:cs typeface="Verdana"/>
              </a:rPr>
              <a:t>baik </a:t>
            </a:r>
            <a:r>
              <a:rPr dirty="0" sz="2400">
                <a:latin typeface="Verdana"/>
                <a:cs typeface="Verdana"/>
              </a:rPr>
              <a:t>haram </a:t>
            </a:r>
            <a:r>
              <a:rPr dirty="0" sz="2400" spc="-5">
                <a:latin typeface="Verdana"/>
                <a:cs typeface="Verdana"/>
              </a:rPr>
              <a:t>zatnya </a:t>
            </a:r>
            <a:r>
              <a:rPr dirty="0" sz="2400">
                <a:latin typeface="Verdana"/>
                <a:cs typeface="Verdana"/>
              </a:rPr>
              <a:t>maupun haram </a:t>
            </a:r>
            <a:r>
              <a:rPr dirty="0" sz="2400" spc="-5">
                <a:latin typeface="Verdana"/>
                <a:cs typeface="Verdana"/>
              </a:rPr>
              <a:t>selain zatnya.  </a:t>
            </a:r>
            <a:r>
              <a:rPr dirty="0" sz="2400">
                <a:latin typeface="Verdana"/>
                <a:cs typeface="Verdana"/>
              </a:rPr>
              <a:t>Umat </a:t>
            </a:r>
            <a:r>
              <a:rPr dirty="0" sz="2400" spc="-10">
                <a:latin typeface="Verdana"/>
                <a:cs typeface="Verdana"/>
              </a:rPr>
              <a:t>islam</a:t>
            </a:r>
            <a:r>
              <a:rPr dirty="0" sz="2400" spc="40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diharapkan	</a:t>
            </a:r>
            <a:r>
              <a:rPr dirty="0" sz="2400">
                <a:latin typeface="Verdana"/>
                <a:cs typeface="Verdana"/>
              </a:rPr>
              <a:t>hanya </a:t>
            </a:r>
            <a:r>
              <a:rPr dirty="0" sz="2400" spc="-5">
                <a:latin typeface="Verdana"/>
                <a:cs typeface="Verdana"/>
              </a:rPr>
              <a:t>memproduksi,  </a:t>
            </a:r>
            <a:r>
              <a:rPr dirty="0" sz="2400">
                <a:latin typeface="Verdana"/>
                <a:cs typeface="Verdana"/>
              </a:rPr>
              <a:t>mengkomsumsi, </a:t>
            </a:r>
            <a:r>
              <a:rPr dirty="0" sz="2400" spc="-5">
                <a:latin typeface="Verdana"/>
                <a:cs typeface="Verdana"/>
              </a:rPr>
              <a:t>dan mendistribusikan produk dan  jasa yang </a:t>
            </a:r>
            <a:r>
              <a:rPr dirty="0" sz="2400">
                <a:latin typeface="Verdana"/>
                <a:cs typeface="Verdana"/>
              </a:rPr>
              <a:t>halal saja, </a:t>
            </a:r>
            <a:r>
              <a:rPr dirty="0" sz="2400" spc="-5">
                <a:latin typeface="Verdana"/>
                <a:cs typeface="Verdana"/>
              </a:rPr>
              <a:t>baik dari </a:t>
            </a:r>
            <a:r>
              <a:rPr dirty="0" sz="2400">
                <a:latin typeface="Verdana"/>
                <a:cs typeface="Verdana"/>
              </a:rPr>
              <a:t>segi </a:t>
            </a:r>
            <a:r>
              <a:rPr dirty="0" sz="2400" spc="-5">
                <a:latin typeface="Verdana"/>
                <a:cs typeface="Verdana"/>
              </a:rPr>
              <a:t>cara  memperolehnya, cara </a:t>
            </a:r>
            <a:r>
              <a:rPr dirty="0" sz="2400">
                <a:latin typeface="Verdana"/>
                <a:cs typeface="Verdana"/>
              </a:rPr>
              <a:t>pengolahanya, maupun </a:t>
            </a:r>
            <a:r>
              <a:rPr dirty="0" sz="2400" spc="-5">
                <a:latin typeface="Verdana"/>
                <a:cs typeface="Verdana"/>
              </a:rPr>
              <a:t>dari  </a:t>
            </a:r>
            <a:r>
              <a:rPr dirty="0" sz="2400">
                <a:latin typeface="Verdana"/>
                <a:cs typeface="Verdana"/>
              </a:rPr>
              <a:t>segi</a:t>
            </a:r>
            <a:r>
              <a:rPr dirty="0" sz="2400" spc="5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zatnya.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216" y="1858721"/>
            <a:ext cx="8426450" cy="4067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00"/>
              </a:lnSpc>
            </a:pPr>
            <a:r>
              <a:rPr dirty="0" sz="3000" b="1">
                <a:solidFill>
                  <a:srgbClr val="0000FF"/>
                </a:solidFill>
                <a:latin typeface="Verdana"/>
                <a:cs typeface="Verdana"/>
              </a:rPr>
              <a:t>4. </a:t>
            </a:r>
            <a:r>
              <a:rPr dirty="0" sz="2400" spc="-5" b="1">
                <a:solidFill>
                  <a:srgbClr val="0000FF"/>
                </a:solidFill>
                <a:latin typeface="Verdana"/>
                <a:cs typeface="Verdana"/>
              </a:rPr>
              <a:t>Riba </a:t>
            </a:r>
            <a:r>
              <a:rPr dirty="0" sz="2400" spc="-5">
                <a:latin typeface="Verdana"/>
                <a:cs typeface="Verdana"/>
              </a:rPr>
              <a:t>adalah </a:t>
            </a:r>
            <a:r>
              <a:rPr dirty="0" sz="2400">
                <a:latin typeface="Verdana"/>
                <a:cs typeface="Verdana"/>
              </a:rPr>
              <a:t>penambahan </a:t>
            </a:r>
            <a:r>
              <a:rPr dirty="0" sz="2400" spc="-5">
                <a:latin typeface="Verdana"/>
                <a:cs typeface="Verdana"/>
              </a:rPr>
              <a:t>pendapatan secara</a:t>
            </a:r>
            <a:r>
              <a:rPr dirty="0" sz="2400" spc="25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tidak</a:t>
            </a:r>
            <a:endParaRPr sz="2400">
              <a:latin typeface="Verdana"/>
              <a:cs typeface="Verdana"/>
            </a:endParaRPr>
          </a:p>
          <a:p>
            <a:pPr marL="481965" marR="335280">
              <a:lnSpc>
                <a:spcPct val="100000"/>
              </a:lnSpc>
              <a:spcBef>
                <a:spcPts val="15"/>
              </a:spcBef>
              <a:tabLst>
                <a:tab pos="6117590" algn="l"/>
              </a:tabLst>
            </a:pPr>
            <a:r>
              <a:rPr dirty="0" sz="2400">
                <a:latin typeface="Verdana"/>
                <a:cs typeface="Verdana"/>
              </a:rPr>
              <a:t>sah </a:t>
            </a:r>
            <a:r>
              <a:rPr dirty="0" sz="2400" spc="-5">
                <a:latin typeface="Verdana"/>
                <a:cs typeface="Verdana"/>
              </a:rPr>
              <a:t>(batil) antaralain dalam transaksi pertukaran  barang sejenis, yang tidak </a:t>
            </a:r>
            <a:r>
              <a:rPr dirty="0" sz="2400">
                <a:latin typeface="Verdana"/>
                <a:cs typeface="Verdana"/>
              </a:rPr>
              <a:t>sama </a:t>
            </a:r>
            <a:r>
              <a:rPr dirty="0" sz="2400" spc="-5">
                <a:latin typeface="Verdana"/>
                <a:cs typeface="Verdana"/>
              </a:rPr>
              <a:t>kualitas,  </a:t>
            </a:r>
            <a:r>
              <a:rPr dirty="0" sz="2400">
                <a:latin typeface="Verdana"/>
                <a:cs typeface="Verdana"/>
              </a:rPr>
              <a:t>kwantitas, </a:t>
            </a:r>
            <a:r>
              <a:rPr dirty="0" sz="2400" spc="-5">
                <a:latin typeface="Verdana"/>
                <a:cs typeface="Verdana"/>
              </a:rPr>
              <a:t>dan waktu </a:t>
            </a:r>
            <a:r>
              <a:rPr dirty="0" sz="2400">
                <a:latin typeface="Verdana"/>
                <a:cs typeface="Verdana"/>
              </a:rPr>
              <a:t>penyerahannya atau </a:t>
            </a:r>
            <a:r>
              <a:rPr dirty="0" sz="2400" spc="-5">
                <a:latin typeface="Verdana"/>
                <a:cs typeface="Verdana"/>
              </a:rPr>
              <a:t>dalam  transaksi pinjam </a:t>
            </a:r>
            <a:r>
              <a:rPr dirty="0" sz="2400">
                <a:latin typeface="Verdana"/>
                <a:cs typeface="Verdana"/>
              </a:rPr>
              <a:t>meminjam yang  </a:t>
            </a:r>
            <a:r>
              <a:rPr dirty="0" sz="2400" spc="-5">
                <a:latin typeface="Verdana"/>
                <a:cs typeface="Verdana"/>
              </a:rPr>
              <a:t>mempersyaratkan pengembalian dana </a:t>
            </a:r>
            <a:r>
              <a:rPr dirty="0" sz="2400">
                <a:latin typeface="Verdana"/>
                <a:cs typeface="Verdana"/>
              </a:rPr>
              <a:t>yang  </a:t>
            </a:r>
            <a:r>
              <a:rPr dirty="0" sz="2400" spc="-5">
                <a:latin typeface="Verdana"/>
                <a:cs typeface="Verdana"/>
              </a:rPr>
              <a:t>diterima, </a:t>
            </a:r>
            <a:r>
              <a:rPr dirty="0" sz="2400">
                <a:latin typeface="Verdana"/>
                <a:cs typeface="Verdana"/>
              </a:rPr>
              <a:t>melebihi </a:t>
            </a:r>
            <a:r>
              <a:rPr dirty="0" sz="2400" spc="-5">
                <a:latin typeface="Verdana"/>
                <a:cs typeface="Verdana"/>
              </a:rPr>
              <a:t>pokok pinjaman karena  berjalannya waktu. Secara </a:t>
            </a:r>
            <a:r>
              <a:rPr dirty="0" sz="2400">
                <a:latin typeface="Verdana"/>
                <a:cs typeface="Verdana"/>
              </a:rPr>
              <a:t>ekonomi, </a:t>
            </a:r>
            <a:r>
              <a:rPr dirty="0" sz="2400" spc="-5">
                <a:latin typeface="Verdana"/>
                <a:cs typeface="Verdana"/>
              </a:rPr>
              <a:t>pelarangan  riba </a:t>
            </a:r>
            <a:r>
              <a:rPr dirty="0" sz="2400">
                <a:latin typeface="Verdana"/>
                <a:cs typeface="Verdana"/>
              </a:rPr>
              <a:t>membuat </a:t>
            </a:r>
            <a:r>
              <a:rPr dirty="0" sz="2400" spc="-5">
                <a:latin typeface="Verdana"/>
                <a:cs typeface="Verdana"/>
              </a:rPr>
              <a:t>arus</a:t>
            </a:r>
            <a:r>
              <a:rPr dirty="0" sz="2400" spc="70">
                <a:latin typeface="Verdana"/>
                <a:cs typeface="Verdana"/>
              </a:rPr>
              <a:t> </a:t>
            </a:r>
            <a:r>
              <a:rPr dirty="0" sz="2400" spc="-10">
                <a:latin typeface="Verdana"/>
                <a:cs typeface="Verdana"/>
              </a:rPr>
              <a:t>investasi</a:t>
            </a:r>
            <a:r>
              <a:rPr dirty="0" sz="2400" spc="45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lancar	</a:t>
            </a:r>
            <a:r>
              <a:rPr dirty="0" sz="2400">
                <a:latin typeface="Verdana"/>
                <a:cs typeface="Verdana"/>
              </a:rPr>
              <a:t>dan </a:t>
            </a:r>
            <a:r>
              <a:rPr dirty="0" sz="2400" spc="-10">
                <a:latin typeface="Verdana"/>
                <a:cs typeface="Verdana"/>
              </a:rPr>
              <a:t>tidak  </a:t>
            </a:r>
            <a:r>
              <a:rPr dirty="0" sz="2400" spc="-5">
                <a:latin typeface="Verdana"/>
                <a:cs typeface="Verdana"/>
              </a:rPr>
              <a:t>terbatas oleh tingkat </a:t>
            </a:r>
            <a:r>
              <a:rPr dirty="0" sz="2400">
                <a:latin typeface="Verdana"/>
                <a:cs typeface="Verdana"/>
              </a:rPr>
              <a:t>suku bunga yang  menghambat </a:t>
            </a:r>
            <a:r>
              <a:rPr dirty="0" sz="2400" spc="-5">
                <a:latin typeface="Verdana"/>
                <a:cs typeface="Verdana"/>
              </a:rPr>
              <a:t>arus </a:t>
            </a:r>
            <a:r>
              <a:rPr dirty="0" sz="2400" spc="-10">
                <a:latin typeface="Verdana"/>
                <a:cs typeface="Verdana"/>
              </a:rPr>
              <a:t>investasi </a:t>
            </a:r>
            <a:r>
              <a:rPr dirty="0" sz="2400">
                <a:latin typeface="Verdana"/>
                <a:cs typeface="Verdana"/>
              </a:rPr>
              <a:t>ke </a:t>
            </a:r>
            <a:r>
              <a:rPr dirty="0" sz="2400" spc="-5">
                <a:latin typeface="Verdana"/>
                <a:cs typeface="Verdana"/>
              </a:rPr>
              <a:t>sektor</a:t>
            </a:r>
            <a:r>
              <a:rPr dirty="0" sz="2400" spc="40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produktif.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216" y="1784045"/>
            <a:ext cx="8430260" cy="2586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00FF"/>
                </a:solidFill>
                <a:latin typeface="Verdana"/>
                <a:cs typeface="Verdana"/>
              </a:rPr>
              <a:t>5. Batil </a:t>
            </a:r>
            <a:r>
              <a:rPr dirty="0" sz="2400" spc="-5">
                <a:latin typeface="Verdana"/>
                <a:cs typeface="Verdana"/>
              </a:rPr>
              <a:t>artinya batal </a:t>
            </a:r>
            <a:r>
              <a:rPr dirty="0" sz="2400">
                <a:latin typeface="Verdana"/>
                <a:cs typeface="Verdana"/>
              </a:rPr>
              <a:t>atau </a:t>
            </a:r>
            <a:r>
              <a:rPr dirty="0" sz="2400" spc="-5">
                <a:latin typeface="Verdana"/>
                <a:cs typeface="Verdana"/>
              </a:rPr>
              <a:t>tidak sah. </a:t>
            </a:r>
            <a:r>
              <a:rPr dirty="0" sz="2400" spc="-10">
                <a:latin typeface="Verdana"/>
                <a:cs typeface="Verdana"/>
              </a:rPr>
              <a:t>Dalam aktivitas  </a:t>
            </a:r>
            <a:r>
              <a:rPr dirty="0" sz="2400" spc="-5">
                <a:latin typeface="Verdana"/>
                <a:cs typeface="Verdana"/>
              </a:rPr>
              <a:t>jual beli Allah menegaskan </a:t>
            </a:r>
            <a:r>
              <a:rPr dirty="0" sz="2400">
                <a:latin typeface="Verdana"/>
                <a:cs typeface="Verdana"/>
              </a:rPr>
              <a:t>manusia, </a:t>
            </a:r>
            <a:r>
              <a:rPr dirty="0" sz="2400" spc="-5">
                <a:latin typeface="Verdana"/>
                <a:cs typeface="Verdana"/>
              </a:rPr>
              <a:t>bahwa  dilarang </a:t>
            </a:r>
            <a:r>
              <a:rPr dirty="0" sz="2400">
                <a:latin typeface="Verdana"/>
                <a:cs typeface="Verdana"/>
              </a:rPr>
              <a:t>mengambil harta dengan </a:t>
            </a:r>
            <a:r>
              <a:rPr dirty="0" sz="2400" spc="-5">
                <a:latin typeface="Verdana"/>
                <a:cs typeface="Verdana"/>
              </a:rPr>
              <a:t>cara </a:t>
            </a:r>
            <a:r>
              <a:rPr dirty="0" sz="2400">
                <a:latin typeface="Verdana"/>
                <a:cs typeface="Verdana"/>
              </a:rPr>
              <a:t>yang </a:t>
            </a:r>
            <a:r>
              <a:rPr dirty="0" sz="2400" spc="-5">
                <a:latin typeface="Verdana"/>
                <a:cs typeface="Verdana"/>
              </a:rPr>
              <a:t>batil,  seperti </a:t>
            </a:r>
            <a:r>
              <a:rPr dirty="0" sz="2400">
                <a:latin typeface="Verdana"/>
                <a:cs typeface="Verdana"/>
              </a:rPr>
              <a:t>mengurangi </a:t>
            </a:r>
            <a:r>
              <a:rPr dirty="0" sz="2400" spc="-5">
                <a:latin typeface="Verdana"/>
                <a:cs typeface="Verdana"/>
              </a:rPr>
              <a:t>timbangan, </a:t>
            </a:r>
            <a:r>
              <a:rPr dirty="0" sz="2400">
                <a:latin typeface="Verdana"/>
                <a:cs typeface="Verdana"/>
              </a:rPr>
              <a:t>mencampurkan  </a:t>
            </a:r>
            <a:r>
              <a:rPr dirty="0" sz="2400" spc="-5">
                <a:latin typeface="Verdana"/>
                <a:cs typeface="Verdana"/>
              </a:rPr>
              <a:t>barang rusak diantara barang yang baik </a:t>
            </a:r>
            <a:r>
              <a:rPr dirty="0" sz="2400">
                <a:latin typeface="Verdana"/>
                <a:cs typeface="Verdana"/>
              </a:rPr>
              <a:t>untuk  mendapatkan keuntungan </a:t>
            </a:r>
            <a:r>
              <a:rPr dirty="0" sz="2400" spc="-10">
                <a:latin typeface="Verdana"/>
                <a:cs typeface="Verdana"/>
              </a:rPr>
              <a:t>lebih </a:t>
            </a:r>
            <a:r>
              <a:rPr dirty="0" sz="2400" spc="-5">
                <a:latin typeface="Verdana"/>
                <a:cs typeface="Verdana"/>
              </a:rPr>
              <a:t>banyak, </a:t>
            </a:r>
            <a:r>
              <a:rPr dirty="0" sz="2400">
                <a:latin typeface="Verdana"/>
                <a:cs typeface="Verdana"/>
              </a:rPr>
              <a:t>menimbun  </a:t>
            </a:r>
            <a:r>
              <a:rPr dirty="0" sz="2400" spc="-5">
                <a:latin typeface="Verdana"/>
                <a:cs typeface="Verdana"/>
              </a:rPr>
              <a:t>barang, </a:t>
            </a:r>
            <a:r>
              <a:rPr dirty="0" sz="2400">
                <a:latin typeface="Verdana"/>
                <a:cs typeface="Verdana"/>
              </a:rPr>
              <a:t>menipu atau</a:t>
            </a:r>
            <a:r>
              <a:rPr dirty="0" sz="2400" spc="30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memaksa.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659891" y="1561909"/>
            <a:ext cx="1437005" cy="114935"/>
            <a:chOff x="659891" y="1561909"/>
            <a:chExt cx="1437005" cy="114935"/>
          </a:xfrm>
        </p:grpSpPr>
        <p:sp>
          <p:nvSpPr>
            <p:cNvPr id="4" name="object 4"/>
            <p:cNvSpPr/>
            <p:nvPr/>
          </p:nvSpPr>
          <p:spPr>
            <a:xfrm>
              <a:off x="659891" y="1566672"/>
              <a:ext cx="1437005" cy="109855"/>
            </a:xfrm>
            <a:custGeom>
              <a:avLst/>
              <a:gdLst/>
              <a:ahLst/>
              <a:cxnLst/>
              <a:rect l="l" t="t" r="r" b="b"/>
              <a:pathLst>
                <a:path w="1437005" h="109855">
                  <a:moveTo>
                    <a:pt x="0" y="109727"/>
                  </a:moveTo>
                  <a:lnTo>
                    <a:pt x="1436512" y="109727"/>
                  </a:lnTo>
                  <a:lnTo>
                    <a:pt x="1436512" y="0"/>
                  </a:lnTo>
                  <a:lnTo>
                    <a:pt x="0" y="0"/>
                  </a:lnTo>
                  <a:lnTo>
                    <a:pt x="0" y="109727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59891" y="1566672"/>
              <a:ext cx="1437005" cy="0"/>
            </a:xfrm>
            <a:custGeom>
              <a:avLst/>
              <a:gdLst/>
              <a:ahLst/>
              <a:cxnLst/>
              <a:rect l="l" t="t" r="r" b="b"/>
              <a:pathLst>
                <a:path w="1437005" h="0">
                  <a:moveTo>
                    <a:pt x="0" y="0"/>
                  </a:moveTo>
                  <a:lnTo>
                    <a:pt x="1436512" y="0"/>
                  </a:lnTo>
                </a:path>
              </a:pathLst>
            </a:custGeom>
            <a:ln w="9525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7809496" y="1566672"/>
            <a:ext cx="1473200" cy="0"/>
          </a:xfrm>
          <a:custGeom>
            <a:avLst/>
            <a:gdLst/>
            <a:ahLst/>
            <a:cxnLst/>
            <a:rect l="l" t="t" r="r" b="b"/>
            <a:pathLst>
              <a:path w="1473200" h="0">
                <a:moveTo>
                  <a:pt x="0" y="0"/>
                </a:moveTo>
                <a:lnTo>
                  <a:pt x="1473187" y="0"/>
                </a:lnTo>
              </a:path>
            </a:pathLst>
          </a:custGeom>
          <a:ln w="952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59891" y="6172200"/>
            <a:ext cx="8586470" cy="0"/>
          </a:xfrm>
          <a:custGeom>
            <a:avLst/>
            <a:gdLst/>
            <a:ahLst/>
            <a:cxnLst/>
            <a:rect l="l" t="t" r="r" b="b"/>
            <a:pathLst>
              <a:path w="8586470" h="0">
                <a:moveTo>
                  <a:pt x="0" y="0"/>
                </a:moveTo>
                <a:lnTo>
                  <a:pt x="8586216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2096404" y="1338072"/>
            <a:ext cx="5713095" cy="4181475"/>
            <a:chOff x="2096404" y="1338072"/>
            <a:chExt cx="5713095" cy="4181475"/>
          </a:xfrm>
        </p:grpSpPr>
        <p:sp>
          <p:nvSpPr>
            <p:cNvPr id="9" name="object 9"/>
            <p:cNvSpPr/>
            <p:nvPr/>
          </p:nvSpPr>
          <p:spPr>
            <a:xfrm>
              <a:off x="2096404" y="1338072"/>
              <a:ext cx="5713095" cy="3230245"/>
            </a:xfrm>
            <a:custGeom>
              <a:avLst/>
              <a:gdLst/>
              <a:ahLst/>
              <a:cxnLst/>
              <a:rect l="l" t="t" r="r" b="b"/>
              <a:pathLst>
                <a:path w="5713095" h="3230245">
                  <a:moveTo>
                    <a:pt x="0" y="3230074"/>
                  </a:moveTo>
                  <a:lnTo>
                    <a:pt x="5713092" y="3230074"/>
                  </a:lnTo>
                  <a:lnTo>
                    <a:pt x="5713092" y="0"/>
                  </a:lnTo>
                  <a:lnTo>
                    <a:pt x="0" y="0"/>
                  </a:lnTo>
                  <a:lnTo>
                    <a:pt x="0" y="3230074"/>
                  </a:lnTo>
                  <a:close/>
                </a:path>
              </a:pathLst>
            </a:custGeom>
            <a:solidFill>
              <a:srgbClr val="779B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607183" y="1555749"/>
              <a:ext cx="1675764" cy="2359025"/>
            </a:xfrm>
            <a:custGeom>
              <a:avLst/>
              <a:gdLst/>
              <a:ahLst/>
              <a:cxnLst/>
              <a:rect l="l" t="t" r="r" b="b"/>
              <a:pathLst>
                <a:path w="1675764" h="2359025">
                  <a:moveTo>
                    <a:pt x="456209" y="1533245"/>
                  </a:moveTo>
                  <a:lnTo>
                    <a:pt x="335724" y="1470418"/>
                  </a:lnTo>
                  <a:lnTo>
                    <a:pt x="335724" y="725131"/>
                  </a:lnTo>
                  <a:lnTo>
                    <a:pt x="358660" y="702297"/>
                  </a:lnTo>
                  <a:lnTo>
                    <a:pt x="358660" y="548068"/>
                  </a:lnTo>
                  <a:lnTo>
                    <a:pt x="381622" y="548068"/>
                  </a:lnTo>
                  <a:lnTo>
                    <a:pt x="381622" y="513829"/>
                  </a:lnTo>
                  <a:lnTo>
                    <a:pt x="352907" y="499529"/>
                  </a:lnTo>
                  <a:lnTo>
                    <a:pt x="335724" y="459549"/>
                  </a:lnTo>
                  <a:lnTo>
                    <a:pt x="286905" y="436714"/>
                  </a:lnTo>
                  <a:lnTo>
                    <a:pt x="286905" y="385330"/>
                  </a:lnTo>
                  <a:lnTo>
                    <a:pt x="258229" y="376745"/>
                  </a:lnTo>
                  <a:lnTo>
                    <a:pt x="258229" y="339648"/>
                  </a:lnTo>
                  <a:lnTo>
                    <a:pt x="281203" y="325361"/>
                  </a:lnTo>
                  <a:lnTo>
                    <a:pt x="281203" y="239699"/>
                  </a:lnTo>
                  <a:lnTo>
                    <a:pt x="238137" y="225399"/>
                  </a:lnTo>
                  <a:lnTo>
                    <a:pt x="238137" y="76911"/>
                  </a:lnTo>
                  <a:lnTo>
                    <a:pt x="263969" y="59778"/>
                  </a:lnTo>
                  <a:lnTo>
                    <a:pt x="263969" y="51231"/>
                  </a:lnTo>
                  <a:lnTo>
                    <a:pt x="223812" y="19799"/>
                  </a:lnTo>
                  <a:lnTo>
                    <a:pt x="183616" y="39789"/>
                  </a:lnTo>
                  <a:lnTo>
                    <a:pt x="177863" y="54076"/>
                  </a:lnTo>
                  <a:lnTo>
                    <a:pt x="200837" y="71221"/>
                  </a:lnTo>
                  <a:lnTo>
                    <a:pt x="200837" y="225399"/>
                  </a:lnTo>
                  <a:lnTo>
                    <a:pt x="154940" y="242544"/>
                  </a:lnTo>
                  <a:lnTo>
                    <a:pt x="154940" y="316801"/>
                  </a:lnTo>
                  <a:lnTo>
                    <a:pt x="177863" y="322503"/>
                  </a:lnTo>
                  <a:lnTo>
                    <a:pt x="177863" y="371043"/>
                  </a:lnTo>
                  <a:lnTo>
                    <a:pt x="154940" y="371043"/>
                  </a:lnTo>
                  <a:lnTo>
                    <a:pt x="154940" y="439559"/>
                  </a:lnTo>
                  <a:lnTo>
                    <a:pt x="129095" y="442417"/>
                  </a:lnTo>
                  <a:lnTo>
                    <a:pt x="103289" y="485241"/>
                  </a:lnTo>
                  <a:lnTo>
                    <a:pt x="54521" y="490982"/>
                  </a:lnTo>
                  <a:lnTo>
                    <a:pt x="54521" y="525221"/>
                  </a:lnTo>
                  <a:lnTo>
                    <a:pt x="83185" y="539521"/>
                  </a:lnTo>
                  <a:lnTo>
                    <a:pt x="83185" y="722287"/>
                  </a:lnTo>
                  <a:lnTo>
                    <a:pt x="111899" y="727989"/>
                  </a:lnTo>
                  <a:lnTo>
                    <a:pt x="109029" y="1467561"/>
                  </a:lnTo>
                  <a:lnTo>
                    <a:pt x="0" y="1541792"/>
                  </a:lnTo>
                  <a:lnTo>
                    <a:pt x="0" y="1590357"/>
                  </a:lnTo>
                  <a:lnTo>
                    <a:pt x="48768" y="1601762"/>
                  </a:lnTo>
                  <a:lnTo>
                    <a:pt x="48768" y="1830209"/>
                  </a:lnTo>
                  <a:lnTo>
                    <a:pt x="97548" y="1887334"/>
                  </a:lnTo>
                  <a:lnTo>
                    <a:pt x="97548" y="2358479"/>
                  </a:lnTo>
                  <a:lnTo>
                    <a:pt x="387375" y="2338489"/>
                  </a:lnTo>
                  <a:lnTo>
                    <a:pt x="381622" y="1878749"/>
                  </a:lnTo>
                  <a:lnTo>
                    <a:pt x="416039" y="1818805"/>
                  </a:lnTo>
                  <a:lnTo>
                    <a:pt x="416039" y="1590357"/>
                  </a:lnTo>
                  <a:lnTo>
                    <a:pt x="456209" y="1581772"/>
                  </a:lnTo>
                  <a:lnTo>
                    <a:pt x="456209" y="1533245"/>
                  </a:lnTo>
                  <a:close/>
                </a:path>
                <a:path w="1675764" h="2359025">
                  <a:moveTo>
                    <a:pt x="1675752" y="1513243"/>
                  </a:moveTo>
                  <a:lnTo>
                    <a:pt x="1555229" y="1450428"/>
                  </a:lnTo>
                  <a:lnTo>
                    <a:pt x="1555229" y="705142"/>
                  </a:lnTo>
                  <a:lnTo>
                    <a:pt x="1578165" y="682307"/>
                  </a:lnTo>
                  <a:lnTo>
                    <a:pt x="1578165" y="528116"/>
                  </a:lnTo>
                  <a:lnTo>
                    <a:pt x="1601139" y="528116"/>
                  </a:lnTo>
                  <a:lnTo>
                    <a:pt x="1601139" y="493839"/>
                  </a:lnTo>
                  <a:lnTo>
                    <a:pt x="1575295" y="482396"/>
                  </a:lnTo>
                  <a:lnTo>
                    <a:pt x="1555229" y="439559"/>
                  </a:lnTo>
                  <a:lnTo>
                    <a:pt x="1506461" y="416725"/>
                  </a:lnTo>
                  <a:lnTo>
                    <a:pt x="1506461" y="368185"/>
                  </a:lnTo>
                  <a:lnTo>
                    <a:pt x="1480616" y="356743"/>
                  </a:lnTo>
                  <a:lnTo>
                    <a:pt x="1480616" y="319659"/>
                  </a:lnTo>
                  <a:lnTo>
                    <a:pt x="1503591" y="305371"/>
                  </a:lnTo>
                  <a:lnTo>
                    <a:pt x="1503591" y="219697"/>
                  </a:lnTo>
                  <a:lnTo>
                    <a:pt x="1460512" y="205409"/>
                  </a:lnTo>
                  <a:lnTo>
                    <a:pt x="1460512" y="56921"/>
                  </a:lnTo>
                  <a:lnTo>
                    <a:pt x="1483487" y="39789"/>
                  </a:lnTo>
                  <a:lnTo>
                    <a:pt x="1483487" y="34086"/>
                  </a:lnTo>
                  <a:lnTo>
                    <a:pt x="1446199" y="0"/>
                  </a:lnTo>
                  <a:lnTo>
                    <a:pt x="1403159" y="19799"/>
                  </a:lnTo>
                  <a:lnTo>
                    <a:pt x="1400289" y="34086"/>
                  </a:lnTo>
                  <a:lnTo>
                    <a:pt x="1423225" y="54076"/>
                  </a:lnTo>
                  <a:lnTo>
                    <a:pt x="1423225" y="205409"/>
                  </a:lnTo>
                  <a:lnTo>
                    <a:pt x="1377315" y="225399"/>
                  </a:lnTo>
                  <a:lnTo>
                    <a:pt x="1377315" y="296811"/>
                  </a:lnTo>
                  <a:lnTo>
                    <a:pt x="1400289" y="302514"/>
                  </a:lnTo>
                  <a:lnTo>
                    <a:pt x="1400289" y="353898"/>
                  </a:lnTo>
                  <a:lnTo>
                    <a:pt x="1377315" y="353898"/>
                  </a:lnTo>
                  <a:lnTo>
                    <a:pt x="1377315" y="419569"/>
                  </a:lnTo>
                  <a:lnTo>
                    <a:pt x="1351470" y="425310"/>
                  </a:lnTo>
                  <a:lnTo>
                    <a:pt x="1322806" y="468147"/>
                  </a:lnTo>
                  <a:lnTo>
                    <a:pt x="1276896" y="470992"/>
                  </a:lnTo>
                  <a:lnTo>
                    <a:pt x="1276896" y="505231"/>
                  </a:lnTo>
                  <a:lnTo>
                    <a:pt x="1305572" y="519531"/>
                  </a:lnTo>
                  <a:lnTo>
                    <a:pt x="1305572" y="702297"/>
                  </a:lnTo>
                  <a:lnTo>
                    <a:pt x="1331417" y="707999"/>
                  </a:lnTo>
                  <a:lnTo>
                    <a:pt x="1331417" y="1447571"/>
                  </a:lnTo>
                  <a:lnTo>
                    <a:pt x="1219504" y="1521841"/>
                  </a:lnTo>
                  <a:lnTo>
                    <a:pt x="1219504" y="1570367"/>
                  </a:lnTo>
                  <a:lnTo>
                    <a:pt x="1271155" y="1581772"/>
                  </a:lnTo>
                  <a:lnTo>
                    <a:pt x="1271155" y="1810219"/>
                  </a:lnTo>
                  <a:lnTo>
                    <a:pt x="1319923" y="1870189"/>
                  </a:lnTo>
                  <a:lnTo>
                    <a:pt x="1319923" y="2338489"/>
                  </a:lnTo>
                  <a:lnTo>
                    <a:pt x="1606880" y="2318499"/>
                  </a:lnTo>
                  <a:lnTo>
                    <a:pt x="1604010" y="1858759"/>
                  </a:lnTo>
                  <a:lnTo>
                    <a:pt x="1638427" y="1798815"/>
                  </a:lnTo>
                  <a:lnTo>
                    <a:pt x="1638427" y="1570367"/>
                  </a:lnTo>
                  <a:lnTo>
                    <a:pt x="1675752" y="1561782"/>
                  </a:lnTo>
                  <a:lnTo>
                    <a:pt x="1675752" y="1513243"/>
                  </a:lnTo>
                  <a:close/>
                </a:path>
              </a:pathLst>
            </a:custGeom>
            <a:solidFill>
              <a:srgbClr val="A491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759252" y="1764017"/>
              <a:ext cx="1329055" cy="228600"/>
            </a:xfrm>
            <a:custGeom>
              <a:avLst/>
              <a:gdLst/>
              <a:ahLst/>
              <a:cxnLst/>
              <a:rect l="l" t="t" r="r" b="b"/>
              <a:pathLst>
                <a:path w="1329054" h="228600">
                  <a:moveTo>
                    <a:pt x="86067" y="17132"/>
                  </a:moveTo>
                  <a:lnTo>
                    <a:pt x="34417" y="17132"/>
                  </a:lnTo>
                  <a:lnTo>
                    <a:pt x="25793" y="34277"/>
                  </a:lnTo>
                  <a:lnTo>
                    <a:pt x="86067" y="31432"/>
                  </a:lnTo>
                  <a:lnTo>
                    <a:pt x="86067" y="17132"/>
                  </a:lnTo>
                  <a:close/>
                </a:path>
                <a:path w="1329054" h="228600">
                  <a:moveTo>
                    <a:pt x="97548" y="117094"/>
                  </a:moveTo>
                  <a:lnTo>
                    <a:pt x="28676" y="117094"/>
                  </a:lnTo>
                  <a:lnTo>
                    <a:pt x="28676" y="162775"/>
                  </a:lnTo>
                  <a:lnTo>
                    <a:pt x="97548" y="162775"/>
                  </a:lnTo>
                  <a:lnTo>
                    <a:pt x="97548" y="117094"/>
                  </a:lnTo>
                  <a:close/>
                </a:path>
                <a:path w="1329054" h="228600">
                  <a:moveTo>
                    <a:pt x="100418" y="177063"/>
                  </a:moveTo>
                  <a:lnTo>
                    <a:pt x="5740" y="177063"/>
                  </a:lnTo>
                  <a:lnTo>
                    <a:pt x="5740" y="228447"/>
                  </a:lnTo>
                  <a:lnTo>
                    <a:pt x="100418" y="228447"/>
                  </a:lnTo>
                  <a:lnTo>
                    <a:pt x="100418" y="177063"/>
                  </a:lnTo>
                  <a:close/>
                </a:path>
                <a:path w="1329054" h="228600">
                  <a:moveTo>
                    <a:pt x="106159" y="39979"/>
                  </a:moveTo>
                  <a:lnTo>
                    <a:pt x="45897" y="37122"/>
                  </a:lnTo>
                  <a:lnTo>
                    <a:pt x="0" y="45720"/>
                  </a:lnTo>
                  <a:lnTo>
                    <a:pt x="0" y="102793"/>
                  </a:lnTo>
                  <a:lnTo>
                    <a:pt x="51638" y="102793"/>
                  </a:lnTo>
                  <a:lnTo>
                    <a:pt x="106159" y="99949"/>
                  </a:lnTo>
                  <a:lnTo>
                    <a:pt x="106159" y="39979"/>
                  </a:lnTo>
                  <a:close/>
                </a:path>
                <a:path w="1329054" h="228600">
                  <a:moveTo>
                    <a:pt x="1308442" y="0"/>
                  </a:moveTo>
                  <a:lnTo>
                    <a:pt x="1256792" y="0"/>
                  </a:lnTo>
                  <a:lnTo>
                    <a:pt x="1245349" y="14287"/>
                  </a:lnTo>
                  <a:lnTo>
                    <a:pt x="1308442" y="11430"/>
                  </a:lnTo>
                  <a:lnTo>
                    <a:pt x="1308442" y="0"/>
                  </a:lnTo>
                  <a:close/>
                </a:path>
                <a:path w="1329054" h="228600">
                  <a:moveTo>
                    <a:pt x="1319923" y="99949"/>
                  </a:moveTo>
                  <a:lnTo>
                    <a:pt x="1276896" y="99949"/>
                  </a:lnTo>
                  <a:lnTo>
                    <a:pt x="1251089" y="97104"/>
                  </a:lnTo>
                  <a:lnTo>
                    <a:pt x="1251089" y="142786"/>
                  </a:lnTo>
                  <a:lnTo>
                    <a:pt x="1319923" y="142786"/>
                  </a:lnTo>
                  <a:lnTo>
                    <a:pt x="1319923" y="99949"/>
                  </a:lnTo>
                  <a:close/>
                </a:path>
                <a:path w="1329054" h="228600">
                  <a:moveTo>
                    <a:pt x="1322806" y="157073"/>
                  </a:moveTo>
                  <a:lnTo>
                    <a:pt x="1225245" y="157073"/>
                  </a:lnTo>
                  <a:lnTo>
                    <a:pt x="1228115" y="208457"/>
                  </a:lnTo>
                  <a:lnTo>
                    <a:pt x="1322806" y="208457"/>
                  </a:lnTo>
                  <a:lnTo>
                    <a:pt x="1322806" y="157073"/>
                  </a:lnTo>
                  <a:close/>
                </a:path>
                <a:path w="1329054" h="228600">
                  <a:moveTo>
                    <a:pt x="1328547" y="19989"/>
                  </a:moveTo>
                  <a:lnTo>
                    <a:pt x="1268285" y="17132"/>
                  </a:lnTo>
                  <a:lnTo>
                    <a:pt x="1225245" y="25730"/>
                  </a:lnTo>
                  <a:lnTo>
                    <a:pt x="1225245" y="82804"/>
                  </a:lnTo>
                  <a:lnTo>
                    <a:pt x="1274025" y="82804"/>
                  </a:lnTo>
                  <a:lnTo>
                    <a:pt x="1328547" y="79959"/>
                  </a:lnTo>
                  <a:lnTo>
                    <a:pt x="1328547" y="19989"/>
                  </a:lnTo>
                  <a:close/>
                </a:path>
              </a:pathLst>
            </a:custGeom>
            <a:solidFill>
              <a:srgbClr val="F1E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681757" y="1978215"/>
              <a:ext cx="1472565" cy="66040"/>
            </a:xfrm>
            <a:custGeom>
              <a:avLst/>
              <a:gdLst/>
              <a:ahLst/>
              <a:cxnLst/>
              <a:rect l="l" t="t" r="r" b="b"/>
              <a:pathLst>
                <a:path w="1472564" h="66039">
                  <a:moveTo>
                    <a:pt x="249656" y="62776"/>
                  </a:moveTo>
                  <a:lnTo>
                    <a:pt x="218071" y="19951"/>
                  </a:lnTo>
                  <a:lnTo>
                    <a:pt x="66001" y="19951"/>
                  </a:lnTo>
                  <a:lnTo>
                    <a:pt x="28714" y="39941"/>
                  </a:lnTo>
                  <a:lnTo>
                    <a:pt x="0" y="65671"/>
                  </a:lnTo>
                  <a:lnTo>
                    <a:pt x="114782" y="54229"/>
                  </a:lnTo>
                  <a:lnTo>
                    <a:pt x="249656" y="62776"/>
                  </a:lnTo>
                  <a:close/>
                </a:path>
                <a:path w="1472564" h="66039">
                  <a:moveTo>
                    <a:pt x="1472044" y="42824"/>
                  </a:moveTo>
                  <a:lnTo>
                    <a:pt x="1437627" y="0"/>
                  </a:lnTo>
                  <a:lnTo>
                    <a:pt x="1285519" y="0"/>
                  </a:lnTo>
                  <a:lnTo>
                    <a:pt x="1251102" y="19951"/>
                  </a:lnTo>
                  <a:lnTo>
                    <a:pt x="1222387" y="48526"/>
                  </a:lnTo>
                  <a:lnTo>
                    <a:pt x="1337157" y="34239"/>
                  </a:lnTo>
                  <a:lnTo>
                    <a:pt x="1472044" y="42824"/>
                  </a:lnTo>
                  <a:close/>
                </a:path>
              </a:pathLst>
            </a:custGeom>
            <a:solidFill>
              <a:srgbClr val="3E717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670276" y="2018156"/>
              <a:ext cx="1440815" cy="54610"/>
            </a:xfrm>
            <a:custGeom>
              <a:avLst/>
              <a:gdLst/>
              <a:ahLst/>
              <a:cxnLst/>
              <a:rect l="l" t="t" r="r" b="b"/>
              <a:pathLst>
                <a:path w="1440814" h="54610">
                  <a:moveTo>
                    <a:pt x="220941" y="25730"/>
                  </a:moveTo>
                  <a:lnTo>
                    <a:pt x="106197" y="19989"/>
                  </a:lnTo>
                  <a:lnTo>
                    <a:pt x="0" y="28575"/>
                  </a:lnTo>
                  <a:lnTo>
                    <a:pt x="0" y="54267"/>
                  </a:lnTo>
                  <a:lnTo>
                    <a:pt x="134874" y="48564"/>
                  </a:lnTo>
                  <a:lnTo>
                    <a:pt x="220941" y="51422"/>
                  </a:lnTo>
                  <a:lnTo>
                    <a:pt x="220941" y="25730"/>
                  </a:lnTo>
                  <a:close/>
                </a:path>
                <a:path w="1440814" h="54610">
                  <a:moveTo>
                    <a:pt x="1440497" y="5740"/>
                  </a:moveTo>
                  <a:lnTo>
                    <a:pt x="1328585" y="0"/>
                  </a:lnTo>
                  <a:lnTo>
                    <a:pt x="1219542" y="8585"/>
                  </a:lnTo>
                  <a:lnTo>
                    <a:pt x="1216672" y="37122"/>
                  </a:lnTo>
                  <a:lnTo>
                    <a:pt x="1357261" y="28575"/>
                  </a:lnTo>
                  <a:lnTo>
                    <a:pt x="1440497" y="31432"/>
                  </a:lnTo>
                  <a:lnTo>
                    <a:pt x="1440497" y="5740"/>
                  </a:lnTo>
                  <a:close/>
                </a:path>
              </a:pathLst>
            </a:custGeom>
            <a:solidFill>
              <a:srgbClr val="F1E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736278" y="2066721"/>
              <a:ext cx="1403350" cy="128905"/>
            </a:xfrm>
            <a:custGeom>
              <a:avLst/>
              <a:gdLst/>
              <a:ahLst/>
              <a:cxnLst/>
              <a:rect l="l" t="t" r="r" b="b"/>
              <a:pathLst>
                <a:path w="1403350" h="128905">
                  <a:moveTo>
                    <a:pt x="31584" y="22847"/>
                  </a:moveTo>
                  <a:lnTo>
                    <a:pt x="0" y="25692"/>
                  </a:lnTo>
                  <a:lnTo>
                    <a:pt x="0" y="122796"/>
                  </a:lnTo>
                  <a:lnTo>
                    <a:pt x="31584" y="125653"/>
                  </a:lnTo>
                  <a:lnTo>
                    <a:pt x="31584" y="22847"/>
                  </a:lnTo>
                  <a:close/>
                </a:path>
                <a:path w="1403350" h="128905">
                  <a:moveTo>
                    <a:pt x="180784" y="22847"/>
                  </a:moveTo>
                  <a:lnTo>
                    <a:pt x="106159" y="17145"/>
                  </a:lnTo>
                  <a:lnTo>
                    <a:pt x="51650" y="22847"/>
                  </a:lnTo>
                  <a:lnTo>
                    <a:pt x="51650" y="128498"/>
                  </a:lnTo>
                  <a:lnTo>
                    <a:pt x="117652" y="128498"/>
                  </a:lnTo>
                  <a:lnTo>
                    <a:pt x="117652" y="42837"/>
                  </a:lnTo>
                  <a:lnTo>
                    <a:pt x="149237" y="42837"/>
                  </a:lnTo>
                  <a:lnTo>
                    <a:pt x="149237" y="125653"/>
                  </a:lnTo>
                  <a:lnTo>
                    <a:pt x="180784" y="125653"/>
                  </a:lnTo>
                  <a:lnTo>
                    <a:pt x="180784" y="22847"/>
                  </a:lnTo>
                  <a:close/>
                </a:path>
                <a:path w="1403350" h="128905">
                  <a:moveTo>
                    <a:pt x="1253972" y="2857"/>
                  </a:moveTo>
                  <a:lnTo>
                    <a:pt x="1222375" y="5702"/>
                  </a:lnTo>
                  <a:lnTo>
                    <a:pt x="1222375" y="102806"/>
                  </a:lnTo>
                  <a:lnTo>
                    <a:pt x="1253972" y="105664"/>
                  </a:lnTo>
                  <a:lnTo>
                    <a:pt x="1253972" y="2857"/>
                  </a:lnTo>
                  <a:close/>
                </a:path>
                <a:path w="1403350" h="128905">
                  <a:moveTo>
                    <a:pt x="1403172" y="2857"/>
                  </a:moveTo>
                  <a:lnTo>
                    <a:pt x="1328585" y="0"/>
                  </a:lnTo>
                  <a:lnTo>
                    <a:pt x="1271193" y="2857"/>
                  </a:lnTo>
                  <a:lnTo>
                    <a:pt x="1274064" y="108508"/>
                  </a:lnTo>
                  <a:lnTo>
                    <a:pt x="1340027" y="108508"/>
                  </a:lnTo>
                  <a:lnTo>
                    <a:pt x="1337157" y="22847"/>
                  </a:lnTo>
                  <a:lnTo>
                    <a:pt x="1371625" y="22847"/>
                  </a:lnTo>
                  <a:lnTo>
                    <a:pt x="1368742" y="105664"/>
                  </a:lnTo>
                  <a:lnTo>
                    <a:pt x="1403172" y="105664"/>
                  </a:lnTo>
                  <a:lnTo>
                    <a:pt x="1403172" y="2857"/>
                  </a:lnTo>
                  <a:close/>
                </a:path>
              </a:pathLst>
            </a:custGeom>
            <a:solidFill>
              <a:srgbClr val="8275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719082" y="2083866"/>
              <a:ext cx="1369060" cy="180340"/>
            </a:xfrm>
            <a:custGeom>
              <a:avLst/>
              <a:gdLst/>
              <a:ahLst/>
              <a:cxnLst/>
              <a:rect l="l" t="t" r="r" b="b"/>
              <a:pathLst>
                <a:path w="1369060" h="180339">
                  <a:moveTo>
                    <a:pt x="146329" y="39941"/>
                  </a:moveTo>
                  <a:lnTo>
                    <a:pt x="126238" y="39941"/>
                  </a:lnTo>
                  <a:lnTo>
                    <a:pt x="126238" y="108508"/>
                  </a:lnTo>
                  <a:lnTo>
                    <a:pt x="68846" y="108508"/>
                  </a:lnTo>
                  <a:lnTo>
                    <a:pt x="68846" y="22834"/>
                  </a:lnTo>
                  <a:lnTo>
                    <a:pt x="51650" y="22834"/>
                  </a:lnTo>
                  <a:lnTo>
                    <a:pt x="51650" y="102768"/>
                  </a:lnTo>
                  <a:lnTo>
                    <a:pt x="17195" y="102768"/>
                  </a:lnTo>
                  <a:lnTo>
                    <a:pt x="17195" y="19951"/>
                  </a:lnTo>
                  <a:lnTo>
                    <a:pt x="0" y="19951"/>
                  </a:lnTo>
                  <a:lnTo>
                    <a:pt x="0" y="179882"/>
                  </a:lnTo>
                  <a:lnTo>
                    <a:pt x="86067" y="179882"/>
                  </a:lnTo>
                  <a:lnTo>
                    <a:pt x="146329" y="174180"/>
                  </a:lnTo>
                  <a:lnTo>
                    <a:pt x="146329" y="39941"/>
                  </a:lnTo>
                  <a:close/>
                </a:path>
                <a:path w="1369060" h="180339">
                  <a:moveTo>
                    <a:pt x="1368717" y="19951"/>
                  </a:moveTo>
                  <a:lnTo>
                    <a:pt x="1348613" y="19951"/>
                  </a:lnTo>
                  <a:lnTo>
                    <a:pt x="1348613" y="88519"/>
                  </a:lnTo>
                  <a:lnTo>
                    <a:pt x="1291259" y="88519"/>
                  </a:lnTo>
                  <a:lnTo>
                    <a:pt x="1291259" y="2844"/>
                  </a:lnTo>
                  <a:lnTo>
                    <a:pt x="1274038" y="2844"/>
                  </a:lnTo>
                  <a:lnTo>
                    <a:pt x="1274038" y="85661"/>
                  </a:lnTo>
                  <a:lnTo>
                    <a:pt x="1239570" y="85661"/>
                  </a:lnTo>
                  <a:lnTo>
                    <a:pt x="1239570" y="0"/>
                  </a:lnTo>
                  <a:lnTo>
                    <a:pt x="1222387" y="0"/>
                  </a:lnTo>
                  <a:lnTo>
                    <a:pt x="1222387" y="159880"/>
                  </a:lnTo>
                  <a:lnTo>
                    <a:pt x="1308455" y="159880"/>
                  </a:lnTo>
                  <a:lnTo>
                    <a:pt x="1368717" y="154190"/>
                  </a:lnTo>
                  <a:lnTo>
                    <a:pt x="1368717" y="19951"/>
                  </a:lnTo>
                  <a:close/>
                </a:path>
              </a:pathLst>
            </a:custGeom>
            <a:solidFill>
              <a:srgbClr val="F1E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868282" y="2109558"/>
              <a:ext cx="1311910" cy="146050"/>
            </a:xfrm>
            <a:custGeom>
              <a:avLst/>
              <a:gdLst/>
              <a:ahLst/>
              <a:cxnLst/>
              <a:rect l="l" t="t" r="r" b="b"/>
              <a:pathLst>
                <a:path w="1311910" h="146050">
                  <a:moveTo>
                    <a:pt x="88938" y="25692"/>
                  </a:moveTo>
                  <a:lnTo>
                    <a:pt x="71755" y="19989"/>
                  </a:lnTo>
                  <a:lnTo>
                    <a:pt x="71755" y="82816"/>
                  </a:lnTo>
                  <a:lnTo>
                    <a:pt x="17233" y="82816"/>
                  </a:lnTo>
                  <a:lnTo>
                    <a:pt x="14363" y="22834"/>
                  </a:lnTo>
                  <a:lnTo>
                    <a:pt x="0" y="22834"/>
                  </a:lnTo>
                  <a:lnTo>
                    <a:pt x="0" y="145630"/>
                  </a:lnTo>
                  <a:lnTo>
                    <a:pt x="88938" y="139890"/>
                  </a:lnTo>
                  <a:lnTo>
                    <a:pt x="88938" y="25692"/>
                  </a:lnTo>
                  <a:close/>
                </a:path>
                <a:path w="1311910" h="146050">
                  <a:moveTo>
                    <a:pt x="1311325" y="5702"/>
                  </a:moveTo>
                  <a:lnTo>
                    <a:pt x="1294130" y="0"/>
                  </a:lnTo>
                  <a:lnTo>
                    <a:pt x="1294130" y="62826"/>
                  </a:lnTo>
                  <a:lnTo>
                    <a:pt x="1239621" y="62826"/>
                  </a:lnTo>
                  <a:lnTo>
                    <a:pt x="1236738" y="2844"/>
                  </a:lnTo>
                  <a:lnTo>
                    <a:pt x="1222387" y="2844"/>
                  </a:lnTo>
                  <a:lnTo>
                    <a:pt x="1222387" y="125641"/>
                  </a:lnTo>
                  <a:lnTo>
                    <a:pt x="1311325" y="119900"/>
                  </a:lnTo>
                  <a:lnTo>
                    <a:pt x="1311325" y="5702"/>
                  </a:lnTo>
                  <a:close/>
                </a:path>
              </a:pathLst>
            </a:custGeom>
            <a:solidFill>
              <a:srgbClr val="B1AE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716212" y="2258047"/>
              <a:ext cx="1280160" cy="768350"/>
            </a:xfrm>
            <a:custGeom>
              <a:avLst/>
              <a:gdLst/>
              <a:ahLst/>
              <a:cxnLst/>
              <a:rect l="l" t="t" r="r" b="b"/>
              <a:pathLst>
                <a:path w="1280160" h="768350">
                  <a:moveTo>
                    <a:pt x="57391" y="22834"/>
                  </a:moveTo>
                  <a:lnTo>
                    <a:pt x="48780" y="22834"/>
                  </a:lnTo>
                  <a:lnTo>
                    <a:pt x="28676" y="19989"/>
                  </a:lnTo>
                  <a:lnTo>
                    <a:pt x="8572" y="19989"/>
                  </a:lnTo>
                  <a:lnTo>
                    <a:pt x="0" y="25692"/>
                  </a:lnTo>
                  <a:lnTo>
                    <a:pt x="0" y="768121"/>
                  </a:lnTo>
                  <a:lnTo>
                    <a:pt x="54521" y="765263"/>
                  </a:lnTo>
                  <a:lnTo>
                    <a:pt x="57391" y="22834"/>
                  </a:lnTo>
                  <a:close/>
                </a:path>
                <a:path w="1280160" h="768350">
                  <a:moveTo>
                    <a:pt x="1279779" y="5702"/>
                  </a:moveTo>
                  <a:lnTo>
                    <a:pt x="1271155" y="2844"/>
                  </a:lnTo>
                  <a:lnTo>
                    <a:pt x="1251064" y="0"/>
                  </a:lnTo>
                  <a:lnTo>
                    <a:pt x="1228128" y="0"/>
                  </a:lnTo>
                  <a:lnTo>
                    <a:pt x="1219517" y="5702"/>
                  </a:lnTo>
                  <a:lnTo>
                    <a:pt x="1222387" y="748131"/>
                  </a:lnTo>
                  <a:lnTo>
                    <a:pt x="1276908" y="745274"/>
                  </a:lnTo>
                  <a:lnTo>
                    <a:pt x="1279779" y="5702"/>
                  </a:lnTo>
                  <a:close/>
                </a:path>
              </a:pathLst>
            </a:custGeom>
            <a:solidFill>
              <a:srgbClr val="F1E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759252" y="2258047"/>
              <a:ext cx="1320165" cy="762635"/>
            </a:xfrm>
            <a:custGeom>
              <a:avLst/>
              <a:gdLst/>
              <a:ahLst/>
              <a:cxnLst/>
              <a:rect l="l" t="t" r="r" b="b"/>
              <a:pathLst>
                <a:path w="1320164" h="762635">
                  <a:moveTo>
                    <a:pt x="97548" y="19989"/>
                  </a:moveTo>
                  <a:lnTo>
                    <a:pt x="0" y="22834"/>
                  </a:lnTo>
                  <a:lnTo>
                    <a:pt x="0" y="762419"/>
                  </a:lnTo>
                  <a:lnTo>
                    <a:pt x="97548" y="759574"/>
                  </a:lnTo>
                  <a:lnTo>
                    <a:pt x="97548" y="19989"/>
                  </a:lnTo>
                  <a:close/>
                </a:path>
                <a:path w="1320164" h="762635">
                  <a:moveTo>
                    <a:pt x="1319923" y="0"/>
                  </a:moveTo>
                  <a:lnTo>
                    <a:pt x="1225245" y="5702"/>
                  </a:lnTo>
                  <a:lnTo>
                    <a:pt x="1225245" y="742429"/>
                  </a:lnTo>
                  <a:lnTo>
                    <a:pt x="1319923" y="739571"/>
                  </a:lnTo>
                  <a:lnTo>
                    <a:pt x="1319923" y="0"/>
                  </a:lnTo>
                  <a:close/>
                </a:path>
              </a:pathLst>
            </a:custGeom>
            <a:solidFill>
              <a:srgbClr val="CEC5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638729" y="2994774"/>
              <a:ext cx="1581150" cy="94615"/>
            </a:xfrm>
            <a:custGeom>
              <a:avLst/>
              <a:gdLst/>
              <a:ahLst/>
              <a:cxnLst/>
              <a:rect l="l" t="t" r="r" b="b"/>
              <a:pathLst>
                <a:path w="1581150" h="94614">
                  <a:moveTo>
                    <a:pt x="358698" y="85661"/>
                  </a:moveTo>
                  <a:lnTo>
                    <a:pt x="295567" y="28536"/>
                  </a:lnTo>
                  <a:lnTo>
                    <a:pt x="215201" y="19989"/>
                  </a:lnTo>
                  <a:lnTo>
                    <a:pt x="86055" y="28536"/>
                  </a:lnTo>
                  <a:lnTo>
                    <a:pt x="0" y="94221"/>
                  </a:lnTo>
                  <a:lnTo>
                    <a:pt x="91808" y="71374"/>
                  </a:lnTo>
                  <a:lnTo>
                    <a:pt x="266852" y="71374"/>
                  </a:lnTo>
                  <a:lnTo>
                    <a:pt x="358698" y="85661"/>
                  </a:lnTo>
                  <a:close/>
                </a:path>
                <a:path w="1581150" h="94614">
                  <a:moveTo>
                    <a:pt x="1581073" y="65671"/>
                  </a:moveTo>
                  <a:lnTo>
                    <a:pt x="1515071" y="8547"/>
                  </a:lnTo>
                  <a:lnTo>
                    <a:pt x="1437576" y="0"/>
                  </a:lnTo>
                  <a:lnTo>
                    <a:pt x="1305610" y="8547"/>
                  </a:lnTo>
                  <a:lnTo>
                    <a:pt x="1219504" y="74218"/>
                  </a:lnTo>
                  <a:lnTo>
                    <a:pt x="1314221" y="51384"/>
                  </a:lnTo>
                  <a:lnTo>
                    <a:pt x="1486357" y="51384"/>
                  </a:lnTo>
                  <a:lnTo>
                    <a:pt x="1581073" y="65671"/>
                  </a:lnTo>
                  <a:close/>
                </a:path>
              </a:pathLst>
            </a:custGeom>
            <a:solidFill>
              <a:srgbClr val="3E717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607183" y="3040456"/>
              <a:ext cx="1541145" cy="337185"/>
            </a:xfrm>
            <a:custGeom>
              <a:avLst/>
              <a:gdLst/>
              <a:ahLst/>
              <a:cxnLst/>
              <a:rect l="l" t="t" r="r" b="b"/>
              <a:pathLst>
                <a:path w="1541145" h="337185">
                  <a:moveTo>
                    <a:pt x="312750" y="336956"/>
                  </a:moveTo>
                  <a:lnTo>
                    <a:pt x="304139" y="91363"/>
                  </a:lnTo>
                  <a:lnTo>
                    <a:pt x="143446" y="82816"/>
                  </a:lnTo>
                  <a:lnTo>
                    <a:pt x="131965" y="88519"/>
                  </a:lnTo>
                  <a:lnTo>
                    <a:pt x="117602" y="91363"/>
                  </a:lnTo>
                  <a:lnTo>
                    <a:pt x="100418" y="97066"/>
                  </a:lnTo>
                  <a:lnTo>
                    <a:pt x="65963" y="111353"/>
                  </a:lnTo>
                  <a:lnTo>
                    <a:pt x="54521" y="117055"/>
                  </a:lnTo>
                  <a:lnTo>
                    <a:pt x="51638" y="119900"/>
                  </a:lnTo>
                  <a:lnTo>
                    <a:pt x="51638" y="336956"/>
                  </a:lnTo>
                  <a:lnTo>
                    <a:pt x="312750" y="336956"/>
                  </a:lnTo>
                  <a:close/>
                </a:path>
                <a:path w="1541145" h="337185">
                  <a:moveTo>
                    <a:pt x="318490" y="25692"/>
                  </a:moveTo>
                  <a:lnTo>
                    <a:pt x="152069" y="17145"/>
                  </a:lnTo>
                  <a:lnTo>
                    <a:pt x="5702" y="51384"/>
                  </a:lnTo>
                  <a:lnTo>
                    <a:pt x="0" y="74218"/>
                  </a:lnTo>
                  <a:lnTo>
                    <a:pt x="152069" y="39979"/>
                  </a:lnTo>
                  <a:lnTo>
                    <a:pt x="318490" y="48539"/>
                  </a:lnTo>
                  <a:lnTo>
                    <a:pt x="318490" y="25692"/>
                  </a:lnTo>
                  <a:close/>
                </a:path>
                <a:path w="1541145" h="337185">
                  <a:moveTo>
                    <a:pt x="1532267" y="316966"/>
                  </a:moveTo>
                  <a:lnTo>
                    <a:pt x="1526514" y="71374"/>
                  </a:lnTo>
                  <a:lnTo>
                    <a:pt x="1362964" y="62826"/>
                  </a:lnTo>
                  <a:lnTo>
                    <a:pt x="1351470" y="68529"/>
                  </a:lnTo>
                  <a:lnTo>
                    <a:pt x="1337157" y="74218"/>
                  </a:lnTo>
                  <a:lnTo>
                    <a:pt x="1302702" y="85661"/>
                  </a:lnTo>
                  <a:lnTo>
                    <a:pt x="1288376" y="91363"/>
                  </a:lnTo>
                  <a:lnTo>
                    <a:pt x="1276896" y="97066"/>
                  </a:lnTo>
                  <a:lnTo>
                    <a:pt x="1274025" y="99910"/>
                  </a:lnTo>
                  <a:lnTo>
                    <a:pt x="1274025" y="316966"/>
                  </a:lnTo>
                  <a:lnTo>
                    <a:pt x="1532267" y="316966"/>
                  </a:lnTo>
                  <a:close/>
                </a:path>
                <a:path w="1541145" h="337185">
                  <a:moveTo>
                    <a:pt x="1540878" y="5702"/>
                  </a:moveTo>
                  <a:lnTo>
                    <a:pt x="1377315" y="0"/>
                  </a:lnTo>
                  <a:lnTo>
                    <a:pt x="1225245" y="31394"/>
                  </a:lnTo>
                  <a:lnTo>
                    <a:pt x="1222375" y="54229"/>
                  </a:lnTo>
                  <a:lnTo>
                    <a:pt x="1377315" y="19989"/>
                  </a:lnTo>
                  <a:lnTo>
                    <a:pt x="1540878" y="28536"/>
                  </a:lnTo>
                  <a:lnTo>
                    <a:pt x="1540878" y="5702"/>
                  </a:lnTo>
                  <a:close/>
                </a:path>
              </a:pathLst>
            </a:custGeom>
            <a:solidFill>
              <a:srgbClr val="F1E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911322" y="3103282"/>
              <a:ext cx="1323340" cy="274320"/>
            </a:xfrm>
            <a:custGeom>
              <a:avLst/>
              <a:gdLst/>
              <a:ahLst/>
              <a:cxnLst/>
              <a:rect l="l" t="t" r="r" b="b"/>
              <a:pathLst>
                <a:path w="1323339" h="274320">
                  <a:moveTo>
                    <a:pt x="100418" y="79959"/>
                  </a:moveTo>
                  <a:lnTo>
                    <a:pt x="66001" y="79959"/>
                  </a:lnTo>
                  <a:lnTo>
                    <a:pt x="66001" y="208457"/>
                  </a:lnTo>
                  <a:lnTo>
                    <a:pt x="28714" y="208457"/>
                  </a:lnTo>
                  <a:lnTo>
                    <a:pt x="28714" y="48526"/>
                  </a:lnTo>
                  <a:lnTo>
                    <a:pt x="0" y="19989"/>
                  </a:lnTo>
                  <a:lnTo>
                    <a:pt x="0" y="274129"/>
                  </a:lnTo>
                  <a:lnTo>
                    <a:pt x="100418" y="274129"/>
                  </a:lnTo>
                  <a:lnTo>
                    <a:pt x="100418" y="79959"/>
                  </a:lnTo>
                  <a:close/>
                </a:path>
                <a:path w="1323339" h="274320">
                  <a:moveTo>
                    <a:pt x="1322844" y="59969"/>
                  </a:moveTo>
                  <a:lnTo>
                    <a:pt x="1285506" y="59969"/>
                  </a:lnTo>
                  <a:lnTo>
                    <a:pt x="1285506" y="191312"/>
                  </a:lnTo>
                  <a:lnTo>
                    <a:pt x="1251089" y="191312"/>
                  </a:lnTo>
                  <a:lnTo>
                    <a:pt x="1251089" y="31394"/>
                  </a:lnTo>
                  <a:lnTo>
                    <a:pt x="1222375" y="0"/>
                  </a:lnTo>
                  <a:lnTo>
                    <a:pt x="1222375" y="254139"/>
                  </a:lnTo>
                  <a:lnTo>
                    <a:pt x="1322844" y="254139"/>
                  </a:lnTo>
                  <a:lnTo>
                    <a:pt x="1322844" y="59969"/>
                  </a:lnTo>
                  <a:close/>
                </a:path>
              </a:pathLst>
            </a:custGeom>
            <a:solidFill>
              <a:srgbClr val="CEC5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681757" y="2357970"/>
              <a:ext cx="1518285" cy="925194"/>
            </a:xfrm>
            <a:custGeom>
              <a:avLst/>
              <a:gdLst/>
              <a:ahLst/>
              <a:cxnLst/>
              <a:rect l="l" t="t" r="r" b="b"/>
              <a:pathLst>
                <a:path w="1518285" h="925195">
                  <a:moveTo>
                    <a:pt x="48780" y="773849"/>
                  </a:moveTo>
                  <a:lnTo>
                    <a:pt x="2870" y="785291"/>
                  </a:lnTo>
                  <a:lnTo>
                    <a:pt x="0" y="905192"/>
                  </a:lnTo>
                  <a:lnTo>
                    <a:pt x="48780" y="905192"/>
                  </a:lnTo>
                  <a:lnTo>
                    <a:pt x="48780" y="773849"/>
                  </a:lnTo>
                  <a:close/>
                </a:path>
                <a:path w="1518285" h="925195">
                  <a:moveTo>
                    <a:pt x="71729" y="34264"/>
                  </a:moveTo>
                  <a:lnTo>
                    <a:pt x="48780" y="34264"/>
                  </a:lnTo>
                  <a:lnTo>
                    <a:pt x="48780" y="77101"/>
                  </a:lnTo>
                  <a:lnTo>
                    <a:pt x="71729" y="77101"/>
                  </a:lnTo>
                  <a:lnTo>
                    <a:pt x="71729" y="34264"/>
                  </a:lnTo>
                  <a:close/>
                </a:path>
                <a:path w="1518285" h="925195">
                  <a:moveTo>
                    <a:pt x="157822" y="17132"/>
                  </a:moveTo>
                  <a:lnTo>
                    <a:pt x="120523" y="17132"/>
                  </a:lnTo>
                  <a:lnTo>
                    <a:pt x="120523" y="77101"/>
                  </a:lnTo>
                  <a:lnTo>
                    <a:pt x="157822" y="77101"/>
                  </a:lnTo>
                  <a:lnTo>
                    <a:pt x="157822" y="17132"/>
                  </a:lnTo>
                  <a:close/>
                </a:path>
                <a:path w="1518285" h="925195">
                  <a:moveTo>
                    <a:pt x="203758" y="765302"/>
                  </a:moveTo>
                  <a:lnTo>
                    <a:pt x="91846" y="765302"/>
                  </a:lnTo>
                  <a:lnTo>
                    <a:pt x="91846" y="896645"/>
                  </a:lnTo>
                  <a:lnTo>
                    <a:pt x="200888" y="899490"/>
                  </a:lnTo>
                  <a:lnTo>
                    <a:pt x="203758" y="765302"/>
                  </a:lnTo>
                  <a:close/>
                </a:path>
                <a:path w="1518285" h="925195">
                  <a:moveTo>
                    <a:pt x="241033" y="37122"/>
                  </a:moveTo>
                  <a:lnTo>
                    <a:pt x="215201" y="37122"/>
                  </a:lnTo>
                  <a:lnTo>
                    <a:pt x="215201" y="77101"/>
                  </a:lnTo>
                  <a:lnTo>
                    <a:pt x="241033" y="77101"/>
                  </a:lnTo>
                  <a:lnTo>
                    <a:pt x="241033" y="37122"/>
                  </a:lnTo>
                  <a:close/>
                </a:path>
                <a:path w="1518285" h="925195">
                  <a:moveTo>
                    <a:pt x="295567" y="793838"/>
                  </a:moveTo>
                  <a:lnTo>
                    <a:pt x="258279" y="773849"/>
                  </a:lnTo>
                  <a:lnTo>
                    <a:pt x="258279" y="925182"/>
                  </a:lnTo>
                  <a:lnTo>
                    <a:pt x="295567" y="925182"/>
                  </a:lnTo>
                  <a:lnTo>
                    <a:pt x="295567" y="793838"/>
                  </a:lnTo>
                  <a:close/>
                </a:path>
                <a:path w="1518285" h="925195">
                  <a:moveTo>
                    <a:pt x="1271193" y="753859"/>
                  </a:moveTo>
                  <a:lnTo>
                    <a:pt x="1222387" y="768146"/>
                  </a:lnTo>
                  <a:lnTo>
                    <a:pt x="1219517" y="885202"/>
                  </a:lnTo>
                  <a:lnTo>
                    <a:pt x="1271193" y="885202"/>
                  </a:lnTo>
                  <a:lnTo>
                    <a:pt x="1271193" y="753859"/>
                  </a:lnTo>
                  <a:close/>
                </a:path>
                <a:path w="1518285" h="925195">
                  <a:moveTo>
                    <a:pt x="1294155" y="14274"/>
                  </a:moveTo>
                  <a:lnTo>
                    <a:pt x="1268323" y="14274"/>
                  </a:lnTo>
                  <a:lnTo>
                    <a:pt x="1268323" y="57111"/>
                  </a:lnTo>
                  <a:lnTo>
                    <a:pt x="1294155" y="57111"/>
                  </a:lnTo>
                  <a:lnTo>
                    <a:pt x="1294155" y="14274"/>
                  </a:lnTo>
                  <a:close/>
                </a:path>
                <a:path w="1518285" h="925195">
                  <a:moveTo>
                    <a:pt x="1380210" y="0"/>
                  </a:moveTo>
                  <a:lnTo>
                    <a:pt x="1342910" y="0"/>
                  </a:lnTo>
                  <a:lnTo>
                    <a:pt x="1342910" y="57111"/>
                  </a:lnTo>
                  <a:lnTo>
                    <a:pt x="1380210" y="57111"/>
                  </a:lnTo>
                  <a:lnTo>
                    <a:pt x="1380210" y="0"/>
                  </a:lnTo>
                  <a:close/>
                </a:path>
                <a:path w="1518285" h="925195">
                  <a:moveTo>
                    <a:pt x="1423263" y="745312"/>
                  </a:moveTo>
                  <a:lnTo>
                    <a:pt x="1311363" y="745312"/>
                  </a:lnTo>
                  <a:lnTo>
                    <a:pt x="1314234" y="876655"/>
                  </a:lnTo>
                  <a:lnTo>
                    <a:pt x="1423263" y="879500"/>
                  </a:lnTo>
                  <a:lnTo>
                    <a:pt x="1423263" y="745312"/>
                  </a:lnTo>
                  <a:close/>
                </a:path>
                <a:path w="1518285" h="925195">
                  <a:moveTo>
                    <a:pt x="1460576" y="17132"/>
                  </a:moveTo>
                  <a:lnTo>
                    <a:pt x="1434757" y="17132"/>
                  </a:lnTo>
                  <a:lnTo>
                    <a:pt x="1434757" y="59956"/>
                  </a:lnTo>
                  <a:lnTo>
                    <a:pt x="1460576" y="59956"/>
                  </a:lnTo>
                  <a:lnTo>
                    <a:pt x="1460576" y="17132"/>
                  </a:lnTo>
                  <a:close/>
                </a:path>
                <a:path w="1518285" h="925195">
                  <a:moveTo>
                    <a:pt x="1517954" y="776706"/>
                  </a:moveTo>
                  <a:lnTo>
                    <a:pt x="1480654" y="753859"/>
                  </a:lnTo>
                  <a:lnTo>
                    <a:pt x="1480654" y="905192"/>
                  </a:lnTo>
                  <a:lnTo>
                    <a:pt x="1515071" y="905192"/>
                  </a:lnTo>
                  <a:lnTo>
                    <a:pt x="1517954" y="776706"/>
                  </a:lnTo>
                  <a:close/>
                </a:path>
              </a:pathLst>
            </a:custGeom>
            <a:solidFill>
              <a:srgbClr val="8275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710472" y="3414509"/>
              <a:ext cx="1391920" cy="522605"/>
            </a:xfrm>
            <a:custGeom>
              <a:avLst/>
              <a:gdLst/>
              <a:ahLst/>
              <a:cxnLst/>
              <a:rect l="l" t="t" r="r" b="b"/>
              <a:pathLst>
                <a:path w="1391920" h="522604">
                  <a:moveTo>
                    <a:pt x="169303" y="22872"/>
                  </a:moveTo>
                  <a:lnTo>
                    <a:pt x="0" y="17132"/>
                  </a:lnTo>
                  <a:lnTo>
                    <a:pt x="0" y="522566"/>
                  </a:lnTo>
                  <a:lnTo>
                    <a:pt x="169303" y="502577"/>
                  </a:lnTo>
                  <a:lnTo>
                    <a:pt x="169303" y="22872"/>
                  </a:lnTo>
                  <a:close/>
                </a:path>
                <a:path w="1391920" h="522604">
                  <a:moveTo>
                    <a:pt x="1391678" y="2882"/>
                  </a:moveTo>
                  <a:lnTo>
                    <a:pt x="1219517" y="0"/>
                  </a:lnTo>
                  <a:lnTo>
                    <a:pt x="1222387" y="502577"/>
                  </a:lnTo>
                  <a:lnTo>
                    <a:pt x="1391678" y="482587"/>
                  </a:lnTo>
                  <a:lnTo>
                    <a:pt x="1391678" y="2882"/>
                  </a:lnTo>
                  <a:close/>
                </a:path>
              </a:pathLst>
            </a:custGeom>
            <a:solidFill>
              <a:srgbClr val="F1E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833865" y="3411651"/>
              <a:ext cx="1311910" cy="520065"/>
            </a:xfrm>
            <a:custGeom>
              <a:avLst/>
              <a:gdLst/>
              <a:ahLst/>
              <a:cxnLst/>
              <a:rect l="l" t="t" r="r" b="b"/>
              <a:pathLst>
                <a:path w="1311910" h="520064">
                  <a:moveTo>
                    <a:pt x="91808" y="19989"/>
                  </a:moveTo>
                  <a:lnTo>
                    <a:pt x="0" y="19989"/>
                  </a:lnTo>
                  <a:lnTo>
                    <a:pt x="8572" y="519722"/>
                  </a:lnTo>
                  <a:lnTo>
                    <a:pt x="91808" y="519722"/>
                  </a:lnTo>
                  <a:lnTo>
                    <a:pt x="91808" y="19989"/>
                  </a:lnTo>
                  <a:close/>
                </a:path>
                <a:path w="1311910" h="520064">
                  <a:moveTo>
                    <a:pt x="1311325" y="2857"/>
                  </a:moveTo>
                  <a:lnTo>
                    <a:pt x="1222387" y="0"/>
                  </a:lnTo>
                  <a:lnTo>
                    <a:pt x="1228128" y="499732"/>
                  </a:lnTo>
                  <a:lnTo>
                    <a:pt x="1311325" y="499732"/>
                  </a:lnTo>
                  <a:lnTo>
                    <a:pt x="1311325" y="2857"/>
                  </a:lnTo>
                  <a:close/>
                </a:path>
              </a:pathLst>
            </a:custGeom>
            <a:solidFill>
              <a:srgbClr val="CEC5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4010352" y="1555745"/>
              <a:ext cx="74579" cy="2025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790801" y="1569837"/>
              <a:ext cx="74619" cy="20275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473740" y="3568723"/>
              <a:ext cx="310515" cy="217170"/>
            </a:xfrm>
            <a:custGeom>
              <a:avLst/>
              <a:gdLst/>
              <a:ahLst/>
              <a:cxnLst/>
              <a:rect l="l" t="t" r="r" b="b"/>
              <a:pathLst>
                <a:path w="310514" h="217170">
                  <a:moveTo>
                    <a:pt x="309922" y="0"/>
                  </a:moveTo>
                  <a:lnTo>
                    <a:pt x="0" y="122795"/>
                  </a:lnTo>
                  <a:lnTo>
                    <a:pt x="0" y="217009"/>
                  </a:lnTo>
                  <a:lnTo>
                    <a:pt x="309922" y="88513"/>
                  </a:lnTo>
                  <a:lnTo>
                    <a:pt x="309922" y="0"/>
                  </a:lnTo>
                  <a:close/>
                </a:path>
              </a:pathLst>
            </a:custGeom>
            <a:solidFill>
              <a:srgbClr val="668B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096404" y="3560133"/>
              <a:ext cx="5713095" cy="1958975"/>
            </a:xfrm>
            <a:custGeom>
              <a:avLst/>
              <a:gdLst/>
              <a:ahLst/>
              <a:cxnLst/>
              <a:rect l="l" t="t" r="r" b="b"/>
              <a:pathLst>
                <a:path w="5713095" h="1958975">
                  <a:moveTo>
                    <a:pt x="1638443" y="0"/>
                  </a:moveTo>
                  <a:lnTo>
                    <a:pt x="1348661" y="154226"/>
                  </a:lnTo>
                  <a:lnTo>
                    <a:pt x="0" y="94253"/>
                  </a:lnTo>
                  <a:lnTo>
                    <a:pt x="0" y="1958904"/>
                  </a:lnTo>
                  <a:lnTo>
                    <a:pt x="5712984" y="1936059"/>
                  </a:lnTo>
                  <a:lnTo>
                    <a:pt x="5712984" y="48571"/>
                  </a:lnTo>
                  <a:lnTo>
                    <a:pt x="1638443" y="0"/>
                  </a:lnTo>
                  <a:close/>
                </a:path>
              </a:pathLst>
            </a:custGeom>
            <a:solidFill>
              <a:srgbClr val="8E7E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136578" y="5139250"/>
              <a:ext cx="5584190" cy="328930"/>
            </a:xfrm>
            <a:custGeom>
              <a:avLst/>
              <a:gdLst/>
              <a:ahLst/>
              <a:cxnLst/>
              <a:rect l="l" t="t" r="r" b="b"/>
              <a:pathLst>
                <a:path w="5584190" h="328929">
                  <a:moveTo>
                    <a:pt x="1727407" y="0"/>
                  </a:moveTo>
                  <a:lnTo>
                    <a:pt x="989950" y="28557"/>
                  </a:lnTo>
                  <a:lnTo>
                    <a:pt x="11478" y="119933"/>
                  </a:lnTo>
                  <a:lnTo>
                    <a:pt x="0" y="134211"/>
                  </a:lnTo>
                  <a:lnTo>
                    <a:pt x="0" y="197034"/>
                  </a:lnTo>
                  <a:lnTo>
                    <a:pt x="8606" y="265565"/>
                  </a:lnTo>
                  <a:lnTo>
                    <a:pt x="11478" y="296976"/>
                  </a:lnTo>
                  <a:lnTo>
                    <a:pt x="1784797" y="328388"/>
                  </a:lnTo>
                  <a:lnTo>
                    <a:pt x="5317063" y="328388"/>
                  </a:lnTo>
                  <a:lnTo>
                    <a:pt x="5583874" y="148490"/>
                  </a:lnTo>
                  <a:lnTo>
                    <a:pt x="3744637" y="237008"/>
                  </a:lnTo>
                  <a:lnTo>
                    <a:pt x="2883785" y="268419"/>
                  </a:lnTo>
                  <a:lnTo>
                    <a:pt x="1371580" y="208454"/>
                  </a:lnTo>
                  <a:lnTo>
                    <a:pt x="1727407" y="148490"/>
                  </a:lnTo>
                  <a:lnTo>
                    <a:pt x="2324241" y="148490"/>
                  </a:lnTo>
                  <a:lnTo>
                    <a:pt x="2705911" y="59968"/>
                  </a:lnTo>
                  <a:lnTo>
                    <a:pt x="1727407" y="0"/>
                  </a:lnTo>
                  <a:close/>
                </a:path>
              </a:pathLst>
            </a:custGeom>
            <a:solidFill>
              <a:srgbClr val="B99F8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5614365" y="5227772"/>
              <a:ext cx="2106295" cy="148590"/>
            </a:xfrm>
            <a:custGeom>
              <a:avLst/>
              <a:gdLst/>
              <a:ahLst/>
              <a:cxnLst/>
              <a:rect l="l" t="t" r="r" b="b"/>
              <a:pathLst>
                <a:path w="2106295" h="148589">
                  <a:moveTo>
                    <a:pt x="2106086" y="0"/>
                  </a:moveTo>
                  <a:lnTo>
                    <a:pt x="1543751" y="0"/>
                  </a:lnTo>
                  <a:lnTo>
                    <a:pt x="0" y="148486"/>
                  </a:lnTo>
                  <a:lnTo>
                    <a:pt x="2077371" y="148486"/>
                  </a:lnTo>
                  <a:lnTo>
                    <a:pt x="2106086" y="0"/>
                  </a:lnTo>
                  <a:close/>
                </a:path>
              </a:pathLst>
            </a:custGeom>
            <a:solidFill>
              <a:srgbClr val="0058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783663" y="4336846"/>
              <a:ext cx="4020185" cy="371475"/>
            </a:xfrm>
            <a:custGeom>
              <a:avLst/>
              <a:gdLst/>
              <a:ahLst/>
              <a:cxnLst/>
              <a:rect l="l" t="t" r="r" b="b"/>
              <a:pathLst>
                <a:path w="4020184" h="371475">
                  <a:moveTo>
                    <a:pt x="4020142" y="0"/>
                  </a:moveTo>
                  <a:lnTo>
                    <a:pt x="20060" y="0"/>
                  </a:lnTo>
                  <a:lnTo>
                    <a:pt x="8574" y="48532"/>
                  </a:lnTo>
                  <a:lnTo>
                    <a:pt x="2871" y="154186"/>
                  </a:lnTo>
                  <a:lnTo>
                    <a:pt x="0" y="259841"/>
                  </a:lnTo>
                  <a:lnTo>
                    <a:pt x="0" y="308413"/>
                  </a:lnTo>
                  <a:lnTo>
                    <a:pt x="4020142" y="371235"/>
                  </a:lnTo>
                  <a:lnTo>
                    <a:pt x="4020142" y="0"/>
                  </a:lnTo>
                  <a:close/>
                </a:path>
              </a:pathLst>
            </a:custGeom>
            <a:solidFill>
              <a:srgbClr val="D5684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783660" y="4271174"/>
              <a:ext cx="4011929" cy="108585"/>
            </a:xfrm>
            <a:custGeom>
              <a:avLst/>
              <a:gdLst/>
              <a:ahLst/>
              <a:cxnLst/>
              <a:rect l="l" t="t" r="r" b="b"/>
              <a:pathLst>
                <a:path w="4011929" h="108585">
                  <a:moveTo>
                    <a:pt x="1027239" y="17145"/>
                  </a:moveTo>
                  <a:lnTo>
                    <a:pt x="20053" y="17145"/>
                  </a:lnTo>
                  <a:lnTo>
                    <a:pt x="0" y="65671"/>
                  </a:lnTo>
                  <a:lnTo>
                    <a:pt x="123355" y="108508"/>
                  </a:lnTo>
                  <a:lnTo>
                    <a:pt x="203720" y="108508"/>
                  </a:lnTo>
                  <a:lnTo>
                    <a:pt x="284035" y="65671"/>
                  </a:lnTo>
                  <a:lnTo>
                    <a:pt x="407428" y="108508"/>
                  </a:lnTo>
                  <a:lnTo>
                    <a:pt x="487794" y="97104"/>
                  </a:lnTo>
                  <a:lnTo>
                    <a:pt x="539445" y="57124"/>
                  </a:lnTo>
                  <a:lnTo>
                    <a:pt x="631253" y="97104"/>
                  </a:lnTo>
                  <a:lnTo>
                    <a:pt x="731672" y="97104"/>
                  </a:lnTo>
                  <a:lnTo>
                    <a:pt x="803414" y="57124"/>
                  </a:lnTo>
                  <a:lnTo>
                    <a:pt x="926820" y="97104"/>
                  </a:lnTo>
                  <a:lnTo>
                    <a:pt x="1007173" y="77114"/>
                  </a:lnTo>
                  <a:lnTo>
                    <a:pt x="1027239" y="17145"/>
                  </a:lnTo>
                  <a:close/>
                </a:path>
                <a:path w="4011929" h="108585">
                  <a:moveTo>
                    <a:pt x="4011371" y="0"/>
                  </a:moveTo>
                  <a:lnTo>
                    <a:pt x="3004350" y="0"/>
                  </a:lnTo>
                  <a:lnTo>
                    <a:pt x="2984411" y="51384"/>
                  </a:lnTo>
                  <a:lnTo>
                    <a:pt x="3107639" y="91363"/>
                  </a:lnTo>
                  <a:lnTo>
                    <a:pt x="3187801" y="91363"/>
                  </a:lnTo>
                  <a:lnTo>
                    <a:pt x="3268370" y="51384"/>
                  </a:lnTo>
                  <a:lnTo>
                    <a:pt x="3391598" y="91363"/>
                  </a:lnTo>
                  <a:lnTo>
                    <a:pt x="3472167" y="82816"/>
                  </a:lnTo>
                  <a:lnTo>
                    <a:pt x="3523615" y="39992"/>
                  </a:lnTo>
                  <a:lnTo>
                    <a:pt x="3615334" y="82816"/>
                  </a:lnTo>
                  <a:lnTo>
                    <a:pt x="3715842" y="82816"/>
                  </a:lnTo>
                  <a:lnTo>
                    <a:pt x="3787622" y="39992"/>
                  </a:lnTo>
                  <a:lnTo>
                    <a:pt x="3910863" y="82816"/>
                  </a:lnTo>
                  <a:lnTo>
                    <a:pt x="3991419" y="62826"/>
                  </a:lnTo>
                  <a:lnTo>
                    <a:pt x="4011371" y="0"/>
                  </a:lnTo>
                  <a:close/>
                </a:path>
              </a:pathLst>
            </a:custGeom>
            <a:solidFill>
              <a:srgbClr val="CEC5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096404" y="4399669"/>
              <a:ext cx="1380490" cy="365760"/>
            </a:xfrm>
            <a:custGeom>
              <a:avLst/>
              <a:gdLst/>
              <a:ahLst/>
              <a:cxnLst/>
              <a:rect l="l" t="t" r="r" b="b"/>
              <a:pathLst>
                <a:path w="1380489" h="365760">
                  <a:moveTo>
                    <a:pt x="1365850" y="0"/>
                  </a:moveTo>
                  <a:lnTo>
                    <a:pt x="0" y="0"/>
                  </a:lnTo>
                  <a:lnTo>
                    <a:pt x="17216" y="365495"/>
                  </a:lnTo>
                  <a:lnTo>
                    <a:pt x="1380207" y="348394"/>
                  </a:lnTo>
                  <a:lnTo>
                    <a:pt x="1365850" y="0"/>
                  </a:lnTo>
                  <a:close/>
                </a:path>
              </a:pathLst>
            </a:custGeom>
            <a:solidFill>
              <a:srgbClr val="D5684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105012" y="3688638"/>
              <a:ext cx="5701665" cy="1308100"/>
            </a:xfrm>
            <a:custGeom>
              <a:avLst/>
              <a:gdLst/>
              <a:ahLst/>
              <a:cxnLst/>
              <a:rect l="l" t="t" r="r" b="b"/>
              <a:pathLst>
                <a:path w="5701665" h="1308100">
                  <a:moveTo>
                    <a:pt x="180771" y="305562"/>
                  </a:moveTo>
                  <a:lnTo>
                    <a:pt x="149212" y="277012"/>
                  </a:lnTo>
                  <a:lnTo>
                    <a:pt x="143471" y="174218"/>
                  </a:lnTo>
                  <a:lnTo>
                    <a:pt x="126250" y="151371"/>
                  </a:lnTo>
                  <a:lnTo>
                    <a:pt x="109029" y="134226"/>
                  </a:lnTo>
                  <a:lnTo>
                    <a:pt x="94691" y="122796"/>
                  </a:lnTo>
                  <a:lnTo>
                    <a:pt x="83210" y="119938"/>
                  </a:lnTo>
                  <a:lnTo>
                    <a:pt x="65989" y="122796"/>
                  </a:lnTo>
                  <a:lnTo>
                    <a:pt x="51638" y="131381"/>
                  </a:lnTo>
                  <a:lnTo>
                    <a:pt x="11468" y="165620"/>
                  </a:lnTo>
                  <a:lnTo>
                    <a:pt x="11468" y="279869"/>
                  </a:lnTo>
                  <a:lnTo>
                    <a:pt x="0" y="314109"/>
                  </a:lnTo>
                  <a:lnTo>
                    <a:pt x="0" y="519722"/>
                  </a:lnTo>
                  <a:lnTo>
                    <a:pt x="180771" y="519722"/>
                  </a:lnTo>
                  <a:lnTo>
                    <a:pt x="180771" y="305562"/>
                  </a:lnTo>
                  <a:close/>
                </a:path>
                <a:path w="5701665" h="1308100">
                  <a:moveTo>
                    <a:pt x="416064" y="305562"/>
                  </a:moveTo>
                  <a:lnTo>
                    <a:pt x="384505" y="277012"/>
                  </a:lnTo>
                  <a:lnTo>
                    <a:pt x="378764" y="174218"/>
                  </a:lnTo>
                  <a:lnTo>
                    <a:pt x="344335" y="134226"/>
                  </a:lnTo>
                  <a:lnTo>
                    <a:pt x="329984" y="122796"/>
                  </a:lnTo>
                  <a:lnTo>
                    <a:pt x="315633" y="119938"/>
                  </a:lnTo>
                  <a:lnTo>
                    <a:pt x="301294" y="122796"/>
                  </a:lnTo>
                  <a:lnTo>
                    <a:pt x="286943" y="131381"/>
                  </a:lnTo>
                  <a:lnTo>
                    <a:pt x="246761" y="165620"/>
                  </a:lnTo>
                  <a:lnTo>
                    <a:pt x="246761" y="279869"/>
                  </a:lnTo>
                  <a:lnTo>
                    <a:pt x="218071" y="314109"/>
                  </a:lnTo>
                  <a:lnTo>
                    <a:pt x="218071" y="519722"/>
                  </a:lnTo>
                  <a:lnTo>
                    <a:pt x="416064" y="519722"/>
                  </a:lnTo>
                  <a:lnTo>
                    <a:pt x="416064" y="305562"/>
                  </a:lnTo>
                  <a:close/>
                </a:path>
                <a:path w="5701665" h="1308100">
                  <a:moveTo>
                    <a:pt x="648500" y="299859"/>
                  </a:moveTo>
                  <a:lnTo>
                    <a:pt x="614070" y="268427"/>
                  </a:lnTo>
                  <a:lnTo>
                    <a:pt x="608330" y="165620"/>
                  </a:lnTo>
                  <a:lnTo>
                    <a:pt x="591108" y="139928"/>
                  </a:lnTo>
                  <a:lnTo>
                    <a:pt x="573874" y="122796"/>
                  </a:lnTo>
                  <a:lnTo>
                    <a:pt x="559562" y="111391"/>
                  </a:lnTo>
                  <a:lnTo>
                    <a:pt x="548068" y="108546"/>
                  </a:lnTo>
                  <a:lnTo>
                    <a:pt x="533717" y="108546"/>
                  </a:lnTo>
                  <a:lnTo>
                    <a:pt x="516483" y="119938"/>
                  </a:lnTo>
                  <a:lnTo>
                    <a:pt x="476326" y="154228"/>
                  </a:lnTo>
                  <a:lnTo>
                    <a:pt x="476326" y="274129"/>
                  </a:lnTo>
                  <a:lnTo>
                    <a:pt x="450481" y="308406"/>
                  </a:lnTo>
                  <a:lnTo>
                    <a:pt x="450481" y="519722"/>
                  </a:lnTo>
                  <a:lnTo>
                    <a:pt x="648500" y="519722"/>
                  </a:lnTo>
                  <a:lnTo>
                    <a:pt x="648500" y="299859"/>
                  </a:lnTo>
                  <a:close/>
                </a:path>
                <a:path w="5701665" h="1308100">
                  <a:moveTo>
                    <a:pt x="878052" y="311264"/>
                  </a:moveTo>
                  <a:lnTo>
                    <a:pt x="846467" y="285572"/>
                  </a:lnTo>
                  <a:lnTo>
                    <a:pt x="840765" y="191312"/>
                  </a:lnTo>
                  <a:lnTo>
                    <a:pt x="823531" y="168478"/>
                  </a:lnTo>
                  <a:lnTo>
                    <a:pt x="806310" y="154228"/>
                  </a:lnTo>
                  <a:lnTo>
                    <a:pt x="791946" y="145630"/>
                  </a:lnTo>
                  <a:lnTo>
                    <a:pt x="780503" y="142786"/>
                  </a:lnTo>
                  <a:lnTo>
                    <a:pt x="766140" y="145630"/>
                  </a:lnTo>
                  <a:lnTo>
                    <a:pt x="748919" y="151371"/>
                  </a:lnTo>
                  <a:lnTo>
                    <a:pt x="731685" y="165620"/>
                  </a:lnTo>
                  <a:lnTo>
                    <a:pt x="708761" y="182765"/>
                  </a:lnTo>
                  <a:lnTo>
                    <a:pt x="708761" y="288417"/>
                  </a:lnTo>
                  <a:lnTo>
                    <a:pt x="680034" y="319849"/>
                  </a:lnTo>
                  <a:lnTo>
                    <a:pt x="680034" y="505421"/>
                  </a:lnTo>
                  <a:lnTo>
                    <a:pt x="878052" y="505421"/>
                  </a:lnTo>
                  <a:lnTo>
                    <a:pt x="878052" y="311264"/>
                  </a:lnTo>
                  <a:close/>
                </a:path>
                <a:path w="5701665" h="1308100">
                  <a:moveTo>
                    <a:pt x="1098994" y="316953"/>
                  </a:moveTo>
                  <a:lnTo>
                    <a:pt x="1070279" y="291274"/>
                  </a:lnTo>
                  <a:lnTo>
                    <a:pt x="1064577" y="202755"/>
                  </a:lnTo>
                  <a:lnTo>
                    <a:pt x="1044486" y="179908"/>
                  </a:lnTo>
                  <a:lnTo>
                    <a:pt x="1030122" y="165620"/>
                  </a:lnTo>
                  <a:lnTo>
                    <a:pt x="1015771" y="157073"/>
                  </a:lnTo>
                  <a:lnTo>
                    <a:pt x="1001445" y="154228"/>
                  </a:lnTo>
                  <a:lnTo>
                    <a:pt x="987094" y="157073"/>
                  </a:lnTo>
                  <a:lnTo>
                    <a:pt x="972731" y="162775"/>
                  </a:lnTo>
                  <a:lnTo>
                    <a:pt x="955509" y="177063"/>
                  </a:lnTo>
                  <a:lnTo>
                    <a:pt x="932573" y="194208"/>
                  </a:lnTo>
                  <a:lnTo>
                    <a:pt x="932573" y="294119"/>
                  </a:lnTo>
                  <a:lnTo>
                    <a:pt x="900988" y="325551"/>
                  </a:lnTo>
                  <a:lnTo>
                    <a:pt x="900988" y="505421"/>
                  </a:lnTo>
                  <a:lnTo>
                    <a:pt x="1098994" y="505421"/>
                  </a:lnTo>
                  <a:lnTo>
                    <a:pt x="1098994" y="316953"/>
                  </a:lnTo>
                  <a:close/>
                </a:path>
                <a:path w="5701665" h="1308100">
                  <a:moveTo>
                    <a:pt x="1328559" y="316953"/>
                  </a:moveTo>
                  <a:lnTo>
                    <a:pt x="1294104" y="291274"/>
                  </a:lnTo>
                  <a:lnTo>
                    <a:pt x="1288402" y="202755"/>
                  </a:lnTo>
                  <a:lnTo>
                    <a:pt x="1271168" y="179908"/>
                  </a:lnTo>
                  <a:lnTo>
                    <a:pt x="1253947" y="165620"/>
                  </a:lnTo>
                  <a:lnTo>
                    <a:pt x="1239583" y="157073"/>
                  </a:lnTo>
                  <a:lnTo>
                    <a:pt x="1228140" y="154228"/>
                  </a:lnTo>
                  <a:lnTo>
                    <a:pt x="1213777" y="157073"/>
                  </a:lnTo>
                  <a:lnTo>
                    <a:pt x="1196555" y="162775"/>
                  </a:lnTo>
                  <a:lnTo>
                    <a:pt x="1179322" y="177063"/>
                  </a:lnTo>
                  <a:lnTo>
                    <a:pt x="1156385" y="194208"/>
                  </a:lnTo>
                  <a:lnTo>
                    <a:pt x="1156385" y="294119"/>
                  </a:lnTo>
                  <a:lnTo>
                    <a:pt x="1127671" y="325551"/>
                  </a:lnTo>
                  <a:lnTo>
                    <a:pt x="1127671" y="505421"/>
                  </a:lnTo>
                  <a:lnTo>
                    <a:pt x="1328559" y="505421"/>
                  </a:lnTo>
                  <a:lnTo>
                    <a:pt x="1328559" y="316953"/>
                  </a:lnTo>
                  <a:close/>
                </a:path>
                <a:path w="5701665" h="1308100">
                  <a:moveTo>
                    <a:pt x="1982787" y="222745"/>
                  </a:moveTo>
                  <a:lnTo>
                    <a:pt x="1939747" y="188468"/>
                  </a:lnTo>
                  <a:lnTo>
                    <a:pt x="1934006" y="65709"/>
                  </a:lnTo>
                  <a:lnTo>
                    <a:pt x="1911032" y="37122"/>
                  </a:lnTo>
                  <a:lnTo>
                    <a:pt x="1890979" y="17132"/>
                  </a:lnTo>
                  <a:lnTo>
                    <a:pt x="1870875" y="5740"/>
                  </a:lnTo>
                  <a:lnTo>
                    <a:pt x="1853641" y="0"/>
                  </a:lnTo>
                  <a:lnTo>
                    <a:pt x="1836458" y="2882"/>
                  </a:lnTo>
                  <a:lnTo>
                    <a:pt x="1816354" y="14287"/>
                  </a:lnTo>
                  <a:lnTo>
                    <a:pt x="1793430" y="31432"/>
                  </a:lnTo>
                  <a:lnTo>
                    <a:pt x="1764715" y="54267"/>
                  </a:lnTo>
                  <a:lnTo>
                    <a:pt x="1764715" y="191312"/>
                  </a:lnTo>
                  <a:lnTo>
                    <a:pt x="1727415" y="234149"/>
                  </a:lnTo>
                  <a:lnTo>
                    <a:pt x="1727415" y="476885"/>
                  </a:lnTo>
                  <a:lnTo>
                    <a:pt x="1982787" y="476885"/>
                  </a:lnTo>
                  <a:lnTo>
                    <a:pt x="1982787" y="222745"/>
                  </a:lnTo>
                  <a:close/>
                </a:path>
                <a:path w="5701665" h="1308100">
                  <a:moveTo>
                    <a:pt x="2266861" y="1005154"/>
                  </a:moveTo>
                  <a:lnTo>
                    <a:pt x="2223833" y="962329"/>
                  </a:lnTo>
                  <a:lnTo>
                    <a:pt x="2215223" y="813841"/>
                  </a:lnTo>
                  <a:lnTo>
                    <a:pt x="2169312" y="753872"/>
                  </a:lnTo>
                  <a:lnTo>
                    <a:pt x="2152078" y="739584"/>
                  </a:lnTo>
                  <a:lnTo>
                    <a:pt x="2131987" y="733882"/>
                  </a:lnTo>
                  <a:lnTo>
                    <a:pt x="2114791" y="736727"/>
                  </a:lnTo>
                  <a:lnTo>
                    <a:pt x="2094699" y="748169"/>
                  </a:lnTo>
                  <a:lnTo>
                    <a:pt x="2068893" y="771004"/>
                  </a:lnTo>
                  <a:lnTo>
                    <a:pt x="2040178" y="799553"/>
                  </a:lnTo>
                  <a:lnTo>
                    <a:pt x="2040178" y="968032"/>
                  </a:lnTo>
                  <a:lnTo>
                    <a:pt x="2000008" y="1019454"/>
                  </a:lnTo>
                  <a:lnTo>
                    <a:pt x="2000008" y="1307833"/>
                  </a:lnTo>
                  <a:lnTo>
                    <a:pt x="2266861" y="1307833"/>
                  </a:lnTo>
                  <a:lnTo>
                    <a:pt x="2266861" y="1005154"/>
                  </a:lnTo>
                  <a:close/>
                </a:path>
                <a:path w="5701665" h="1308100">
                  <a:moveTo>
                    <a:pt x="2286965" y="222745"/>
                  </a:moveTo>
                  <a:lnTo>
                    <a:pt x="2243886" y="188468"/>
                  </a:lnTo>
                  <a:lnTo>
                    <a:pt x="2238184" y="65709"/>
                  </a:lnTo>
                  <a:lnTo>
                    <a:pt x="2212340" y="37122"/>
                  </a:lnTo>
                  <a:lnTo>
                    <a:pt x="2192248" y="17132"/>
                  </a:lnTo>
                  <a:lnTo>
                    <a:pt x="2175052" y="5740"/>
                  </a:lnTo>
                  <a:lnTo>
                    <a:pt x="2157831" y="0"/>
                  </a:lnTo>
                  <a:lnTo>
                    <a:pt x="2137727" y="2882"/>
                  </a:lnTo>
                  <a:lnTo>
                    <a:pt x="2117661" y="14287"/>
                  </a:lnTo>
                  <a:lnTo>
                    <a:pt x="2094699" y="31432"/>
                  </a:lnTo>
                  <a:lnTo>
                    <a:pt x="2066023" y="54267"/>
                  </a:lnTo>
                  <a:lnTo>
                    <a:pt x="2066023" y="191312"/>
                  </a:lnTo>
                  <a:lnTo>
                    <a:pt x="2025815" y="234149"/>
                  </a:lnTo>
                  <a:lnTo>
                    <a:pt x="2025815" y="476885"/>
                  </a:lnTo>
                  <a:lnTo>
                    <a:pt x="2286965" y="476885"/>
                  </a:lnTo>
                  <a:lnTo>
                    <a:pt x="2286965" y="222745"/>
                  </a:lnTo>
                  <a:close/>
                </a:path>
                <a:path w="5701665" h="1308100">
                  <a:moveTo>
                    <a:pt x="2579624" y="222745"/>
                  </a:moveTo>
                  <a:lnTo>
                    <a:pt x="2539454" y="188468"/>
                  </a:lnTo>
                  <a:lnTo>
                    <a:pt x="2533713" y="65709"/>
                  </a:lnTo>
                  <a:lnTo>
                    <a:pt x="2510777" y="37122"/>
                  </a:lnTo>
                  <a:lnTo>
                    <a:pt x="2490686" y="17132"/>
                  </a:lnTo>
                  <a:lnTo>
                    <a:pt x="2473452" y="5740"/>
                  </a:lnTo>
                  <a:lnTo>
                    <a:pt x="2459139" y="0"/>
                  </a:lnTo>
                  <a:lnTo>
                    <a:pt x="2441905" y="2882"/>
                  </a:lnTo>
                  <a:lnTo>
                    <a:pt x="2421801" y="14287"/>
                  </a:lnTo>
                  <a:lnTo>
                    <a:pt x="2398877" y="31432"/>
                  </a:lnTo>
                  <a:lnTo>
                    <a:pt x="2373033" y="54267"/>
                  </a:lnTo>
                  <a:lnTo>
                    <a:pt x="2373033" y="191312"/>
                  </a:lnTo>
                  <a:lnTo>
                    <a:pt x="2335746" y="234149"/>
                  </a:lnTo>
                  <a:lnTo>
                    <a:pt x="2335746" y="476885"/>
                  </a:lnTo>
                  <a:lnTo>
                    <a:pt x="2579624" y="476885"/>
                  </a:lnTo>
                  <a:lnTo>
                    <a:pt x="2579624" y="222745"/>
                  </a:lnTo>
                  <a:close/>
                </a:path>
                <a:path w="5701665" h="1308100">
                  <a:moveTo>
                    <a:pt x="2588234" y="1005154"/>
                  </a:moveTo>
                  <a:lnTo>
                    <a:pt x="2542324" y="962329"/>
                  </a:lnTo>
                  <a:lnTo>
                    <a:pt x="2536583" y="813841"/>
                  </a:lnTo>
                  <a:lnTo>
                    <a:pt x="2490686" y="753872"/>
                  </a:lnTo>
                  <a:lnTo>
                    <a:pt x="2470581" y="739584"/>
                  </a:lnTo>
                  <a:lnTo>
                    <a:pt x="2453386" y="733882"/>
                  </a:lnTo>
                  <a:lnTo>
                    <a:pt x="2433294" y="736727"/>
                  </a:lnTo>
                  <a:lnTo>
                    <a:pt x="2413190" y="748169"/>
                  </a:lnTo>
                  <a:lnTo>
                    <a:pt x="2387384" y="771004"/>
                  </a:lnTo>
                  <a:lnTo>
                    <a:pt x="2358669" y="799553"/>
                  </a:lnTo>
                  <a:lnTo>
                    <a:pt x="2358669" y="968032"/>
                  </a:lnTo>
                  <a:lnTo>
                    <a:pt x="2318512" y="1019454"/>
                  </a:lnTo>
                  <a:lnTo>
                    <a:pt x="2318512" y="1307833"/>
                  </a:lnTo>
                  <a:lnTo>
                    <a:pt x="2588234" y="1307833"/>
                  </a:lnTo>
                  <a:lnTo>
                    <a:pt x="2588234" y="1005154"/>
                  </a:lnTo>
                  <a:close/>
                </a:path>
                <a:path w="5701665" h="1308100">
                  <a:moveTo>
                    <a:pt x="5211026" y="1010856"/>
                  </a:moveTo>
                  <a:lnTo>
                    <a:pt x="5167960" y="968032"/>
                  </a:lnTo>
                  <a:lnTo>
                    <a:pt x="5159184" y="822388"/>
                  </a:lnTo>
                  <a:lnTo>
                    <a:pt x="5136451" y="788149"/>
                  </a:lnTo>
                  <a:lnTo>
                    <a:pt x="5116106" y="762419"/>
                  </a:lnTo>
                  <a:lnTo>
                    <a:pt x="5096167" y="748169"/>
                  </a:lnTo>
                  <a:lnTo>
                    <a:pt x="5079022" y="742467"/>
                  </a:lnTo>
                  <a:lnTo>
                    <a:pt x="5061877" y="748169"/>
                  </a:lnTo>
                  <a:lnTo>
                    <a:pt x="5041531" y="759574"/>
                  </a:lnTo>
                  <a:lnTo>
                    <a:pt x="4990084" y="810996"/>
                  </a:lnTo>
                  <a:lnTo>
                    <a:pt x="4990084" y="973734"/>
                  </a:lnTo>
                  <a:lnTo>
                    <a:pt x="4952593" y="1025144"/>
                  </a:lnTo>
                  <a:lnTo>
                    <a:pt x="4952593" y="1307833"/>
                  </a:lnTo>
                  <a:lnTo>
                    <a:pt x="5211026" y="1307833"/>
                  </a:lnTo>
                  <a:lnTo>
                    <a:pt x="5211026" y="1010856"/>
                  </a:lnTo>
                  <a:close/>
                </a:path>
                <a:path w="5701665" h="1308100">
                  <a:moveTo>
                    <a:pt x="5225389" y="231292"/>
                  </a:moveTo>
                  <a:lnTo>
                    <a:pt x="5182311" y="194208"/>
                  </a:lnTo>
                  <a:lnTo>
                    <a:pt x="5176329" y="74256"/>
                  </a:lnTo>
                  <a:lnTo>
                    <a:pt x="5153596" y="45720"/>
                  </a:lnTo>
                  <a:lnTo>
                    <a:pt x="5133264" y="25730"/>
                  </a:lnTo>
                  <a:lnTo>
                    <a:pt x="5113325" y="14287"/>
                  </a:lnTo>
                  <a:lnTo>
                    <a:pt x="5096167" y="8585"/>
                  </a:lnTo>
                  <a:lnTo>
                    <a:pt x="5079022" y="11442"/>
                  </a:lnTo>
                  <a:lnTo>
                    <a:pt x="5058676" y="22872"/>
                  </a:lnTo>
                  <a:lnTo>
                    <a:pt x="5035943" y="39979"/>
                  </a:lnTo>
                  <a:lnTo>
                    <a:pt x="5007229" y="62814"/>
                  </a:lnTo>
                  <a:lnTo>
                    <a:pt x="5007229" y="199910"/>
                  </a:lnTo>
                  <a:lnTo>
                    <a:pt x="4969751" y="242735"/>
                  </a:lnTo>
                  <a:lnTo>
                    <a:pt x="4969751" y="482587"/>
                  </a:lnTo>
                  <a:lnTo>
                    <a:pt x="5225389" y="482587"/>
                  </a:lnTo>
                  <a:lnTo>
                    <a:pt x="5225389" y="231292"/>
                  </a:lnTo>
                  <a:close/>
                </a:path>
                <a:path w="5701665" h="1308100">
                  <a:moveTo>
                    <a:pt x="5529288" y="231292"/>
                  </a:moveTo>
                  <a:lnTo>
                    <a:pt x="5486222" y="194208"/>
                  </a:lnTo>
                  <a:lnTo>
                    <a:pt x="5480634" y="74256"/>
                  </a:lnTo>
                  <a:lnTo>
                    <a:pt x="5457901" y="45720"/>
                  </a:lnTo>
                  <a:lnTo>
                    <a:pt x="5437556" y="25730"/>
                  </a:lnTo>
                  <a:lnTo>
                    <a:pt x="5417617" y="14287"/>
                  </a:lnTo>
                  <a:lnTo>
                    <a:pt x="5400472" y="8585"/>
                  </a:lnTo>
                  <a:lnTo>
                    <a:pt x="5380126" y="11442"/>
                  </a:lnTo>
                  <a:lnTo>
                    <a:pt x="5360187" y="22872"/>
                  </a:lnTo>
                  <a:lnTo>
                    <a:pt x="5337060" y="39979"/>
                  </a:lnTo>
                  <a:lnTo>
                    <a:pt x="5308346" y="62814"/>
                  </a:lnTo>
                  <a:lnTo>
                    <a:pt x="5308346" y="199910"/>
                  </a:lnTo>
                  <a:lnTo>
                    <a:pt x="5271249" y="242735"/>
                  </a:lnTo>
                  <a:lnTo>
                    <a:pt x="5271249" y="482587"/>
                  </a:lnTo>
                  <a:lnTo>
                    <a:pt x="5529288" y="482587"/>
                  </a:lnTo>
                  <a:lnTo>
                    <a:pt x="5529288" y="231292"/>
                  </a:lnTo>
                  <a:close/>
                </a:path>
                <a:path w="5701665" h="1308100">
                  <a:moveTo>
                    <a:pt x="5684431" y="748169"/>
                  </a:moveTo>
                  <a:lnTo>
                    <a:pt x="5681637" y="736727"/>
                  </a:lnTo>
                  <a:lnTo>
                    <a:pt x="5678843" y="733882"/>
                  </a:lnTo>
                  <a:lnTo>
                    <a:pt x="5670067" y="739584"/>
                  </a:lnTo>
                  <a:lnTo>
                    <a:pt x="5658510" y="745312"/>
                  </a:lnTo>
                  <a:lnTo>
                    <a:pt x="5646940" y="759574"/>
                  </a:lnTo>
                  <a:lnTo>
                    <a:pt x="5629795" y="773861"/>
                  </a:lnTo>
                  <a:lnTo>
                    <a:pt x="5598287" y="810996"/>
                  </a:lnTo>
                  <a:lnTo>
                    <a:pt x="5598287" y="973734"/>
                  </a:lnTo>
                  <a:lnTo>
                    <a:pt x="5563984" y="1025144"/>
                  </a:lnTo>
                  <a:lnTo>
                    <a:pt x="5563984" y="1307833"/>
                  </a:lnTo>
                  <a:lnTo>
                    <a:pt x="5684431" y="1307833"/>
                  </a:lnTo>
                  <a:lnTo>
                    <a:pt x="5684431" y="748169"/>
                  </a:lnTo>
                  <a:close/>
                </a:path>
                <a:path w="5701665" h="1308100">
                  <a:moveTo>
                    <a:pt x="5701576" y="11442"/>
                  </a:moveTo>
                  <a:lnTo>
                    <a:pt x="5698782" y="2882"/>
                  </a:lnTo>
                  <a:lnTo>
                    <a:pt x="5696001" y="0"/>
                  </a:lnTo>
                  <a:lnTo>
                    <a:pt x="5687225" y="2882"/>
                  </a:lnTo>
                  <a:lnTo>
                    <a:pt x="5675655" y="8585"/>
                  </a:lnTo>
                  <a:lnTo>
                    <a:pt x="5664492" y="19989"/>
                  </a:lnTo>
                  <a:lnTo>
                    <a:pt x="5646940" y="31432"/>
                  </a:lnTo>
                  <a:lnTo>
                    <a:pt x="5615432" y="62814"/>
                  </a:lnTo>
                  <a:lnTo>
                    <a:pt x="5615432" y="199910"/>
                  </a:lnTo>
                  <a:lnTo>
                    <a:pt x="5581142" y="242735"/>
                  </a:lnTo>
                  <a:lnTo>
                    <a:pt x="5581142" y="482587"/>
                  </a:lnTo>
                  <a:lnTo>
                    <a:pt x="5701576" y="482587"/>
                  </a:lnTo>
                  <a:lnTo>
                    <a:pt x="5701576" y="11442"/>
                  </a:lnTo>
                  <a:close/>
                </a:path>
              </a:pathLst>
            </a:custGeom>
            <a:solidFill>
              <a:srgbClr val="514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760685" y="3560140"/>
              <a:ext cx="4048760" cy="682625"/>
            </a:xfrm>
            <a:custGeom>
              <a:avLst/>
              <a:gdLst/>
              <a:ahLst/>
              <a:cxnLst/>
              <a:rect l="l" t="t" r="r" b="b"/>
              <a:pathLst>
                <a:path w="4048759" h="682625">
                  <a:moveTo>
                    <a:pt x="4034574" y="605396"/>
                  </a:moveTo>
                  <a:lnTo>
                    <a:pt x="34417" y="605396"/>
                  </a:lnTo>
                  <a:lnTo>
                    <a:pt x="34417" y="682498"/>
                  </a:lnTo>
                  <a:lnTo>
                    <a:pt x="4034574" y="682498"/>
                  </a:lnTo>
                  <a:lnTo>
                    <a:pt x="4034574" y="605396"/>
                  </a:lnTo>
                  <a:close/>
                </a:path>
                <a:path w="4048759" h="682625">
                  <a:moveTo>
                    <a:pt x="4048696" y="25730"/>
                  </a:moveTo>
                  <a:lnTo>
                    <a:pt x="8610" y="0"/>
                  </a:lnTo>
                  <a:lnTo>
                    <a:pt x="0" y="97104"/>
                  </a:lnTo>
                  <a:lnTo>
                    <a:pt x="4045902" y="74256"/>
                  </a:lnTo>
                  <a:lnTo>
                    <a:pt x="4048696" y="25730"/>
                  </a:lnTo>
                  <a:close/>
                </a:path>
              </a:pathLst>
            </a:custGeom>
            <a:solidFill>
              <a:srgbClr val="CEC5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690380" y="3114674"/>
              <a:ext cx="2433955" cy="2190750"/>
            </a:xfrm>
            <a:custGeom>
              <a:avLst/>
              <a:gdLst/>
              <a:ahLst/>
              <a:cxnLst/>
              <a:rect l="l" t="t" r="r" b="b"/>
              <a:pathLst>
                <a:path w="2433954" h="2190750">
                  <a:moveTo>
                    <a:pt x="1007179" y="0"/>
                  </a:moveTo>
                  <a:lnTo>
                    <a:pt x="232432" y="142786"/>
                  </a:lnTo>
                  <a:lnTo>
                    <a:pt x="2871" y="294122"/>
                  </a:lnTo>
                  <a:lnTo>
                    <a:pt x="45944" y="1624799"/>
                  </a:lnTo>
                  <a:lnTo>
                    <a:pt x="28715" y="1753295"/>
                  </a:lnTo>
                  <a:lnTo>
                    <a:pt x="0" y="1981744"/>
                  </a:lnTo>
                  <a:lnTo>
                    <a:pt x="1185092" y="2190199"/>
                  </a:lnTo>
                  <a:lnTo>
                    <a:pt x="2433438" y="1998885"/>
                  </a:lnTo>
                  <a:lnTo>
                    <a:pt x="2410306" y="242740"/>
                  </a:lnTo>
                  <a:lnTo>
                    <a:pt x="2080482" y="131345"/>
                  </a:lnTo>
                  <a:lnTo>
                    <a:pt x="1007179" y="0"/>
                  </a:lnTo>
                  <a:close/>
                </a:path>
              </a:pathLst>
            </a:custGeom>
            <a:solidFill>
              <a:srgbClr val="1307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4676062" y="3308842"/>
              <a:ext cx="895350" cy="676910"/>
            </a:xfrm>
            <a:custGeom>
              <a:avLst/>
              <a:gdLst/>
              <a:ahLst/>
              <a:cxnLst/>
              <a:rect l="l" t="t" r="r" b="b"/>
              <a:pathLst>
                <a:path w="895350" h="676910">
                  <a:moveTo>
                    <a:pt x="373016" y="0"/>
                  </a:moveTo>
                  <a:lnTo>
                    <a:pt x="86065" y="31431"/>
                  </a:lnTo>
                  <a:lnTo>
                    <a:pt x="0" y="117094"/>
                  </a:lnTo>
                  <a:lnTo>
                    <a:pt x="0" y="676759"/>
                  </a:lnTo>
                  <a:lnTo>
                    <a:pt x="895270" y="645367"/>
                  </a:lnTo>
                  <a:lnTo>
                    <a:pt x="895270" y="17140"/>
                  </a:lnTo>
                  <a:lnTo>
                    <a:pt x="373016" y="0"/>
                  </a:lnTo>
                  <a:close/>
                </a:path>
              </a:pathLst>
            </a:custGeom>
            <a:solidFill>
              <a:srgbClr val="18181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4676062" y="3948509"/>
              <a:ext cx="2502535" cy="174625"/>
            </a:xfrm>
            <a:custGeom>
              <a:avLst/>
              <a:gdLst/>
              <a:ahLst/>
              <a:cxnLst/>
              <a:rect l="l" t="t" r="r" b="b"/>
              <a:pathLst>
                <a:path w="2502534" h="174625">
                  <a:moveTo>
                    <a:pt x="2501995" y="0"/>
                  </a:moveTo>
                  <a:lnTo>
                    <a:pt x="17189" y="0"/>
                  </a:lnTo>
                  <a:lnTo>
                    <a:pt x="0" y="174177"/>
                  </a:lnTo>
                  <a:lnTo>
                    <a:pt x="2501995" y="157036"/>
                  </a:lnTo>
                  <a:lnTo>
                    <a:pt x="2501995" y="0"/>
                  </a:lnTo>
                  <a:close/>
                </a:path>
              </a:pathLst>
            </a:custGeom>
            <a:solidFill>
              <a:srgbClr val="4639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641604" y="3948509"/>
              <a:ext cx="964565" cy="174625"/>
            </a:xfrm>
            <a:custGeom>
              <a:avLst/>
              <a:gdLst/>
              <a:ahLst/>
              <a:cxnLst/>
              <a:rect l="l" t="t" r="r" b="b"/>
              <a:pathLst>
                <a:path w="964564" h="174625">
                  <a:moveTo>
                    <a:pt x="964146" y="0"/>
                  </a:moveTo>
                  <a:lnTo>
                    <a:pt x="17229" y="0"/>
                  </a:lnTo>
                  <a:lnTo>
                    <a:pt x="0" y="174177"/>
                  </a:lnTo>
                  <a:lnTo>
                    <a:pt x="964146" y="174177"/>
                  </a:lnTo>
                  <a:lnTo>
                    <a:pt x="964146" y="0"/>
                  </a:lnTo>
                  <a:close/>
                </a:path>
              </a:pathLst>
            </a:custGeom>
            <a:solidFill>
              <a:srgbClr val="A2420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4670319" y="4933642"/>
              <a:ext cx="2487930" cy="431800"/>
            </a:xfrm>
            <a:custGeom>
              <a:avLst/>
              <a:gdLst/>
              <a:ahLst/>
              <a:cxnLst/>
              <a:rect l="l" t="t" r="r" b="b"/>
              <a:pathLst>
                <a:path w="2487929" h="431800">
                  <a:moveTo>
                    <a:pt x="2464665" y="0"/>
                  </a:moveTo>
                  <a:lnTo>
                    <a:pt x="1322805" y="19990"/>
                  </a:lnTo>
                  <a:lnTo>
                    <a:pt x="0" y="85663"/>
                  </a:lnTo>
                  <a:lnTo>
                    <a:pt x="14317" y="405497"/>
                  </a:lnTo>
                  <a:lnTo>
                    <a:pt x="1222382" y="431196"/>
                  </a:lnTo>
                  <a:lnTo>
                    <a:pt x="2487797" y="411209"/>
                  </a:lnTo>
                  <a:lnTo>
                    <a:pt x="2464665" y="0"/>
                  </a:lnTo>
                  <a:close/>
                </a:path>
              </a:pathLst>
            </a:custGeom>
            <a:solidFill>
              <a:srgbClr val="4235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4710480" y="4151228"/>
              <a:ext cx="864235" cy="800100"/>
            </a:xfrm>
            <a:custGeom>
              <a:avLst/>
              <a:gdLst/>
              <a:ahLst/>
              <a:cxnLst/>
              <a:rect l="l" t="t" r="r" b="b"/>
              <a:pathLst>
                <a:path w="864235" h="800100">
                  <a:moveTo>
                    <a:pt x="863723" y="0"/>
                  </a:moveTo>
                  <a:lnTo>
                    <a:pt x="0" y="25730"/>
                  </a:lnTo>
                  <a:lnTo>
                    <a:pt x="0" y="751022"/>
                  </a:lnTo>
                  <a:lnTo>
                    <a:pt x="863723" y="799554"/>
                  </a:lnTo>
                  <a:lnTo>
                    <a:pt x="863723" y="0"/>
                  </a:lnTo>
                  <a:close/>
                </a:path>
              </a:pathLst>
            </a:custGeom>
            <a:solidFill>
              <a:srgbClr val="18181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4785099" y="4159818"/>
              <a:ext cx="737870" cy="834390"/>
            </a:xfrm>
            <a:custGeom>
              <a:avLst/>
              <a:gdLst/>
              <a:ahLst/>
              <a:cxnLst/>
              <a:rect l="l" t="t" r="r" b="b"/>
              <a:pathLst>
                <a:path w="737870" h="834389">
                  <a:moveTo>
                    <a:pt x="737457" y="0"/>
                  </a:moveTo>
                  <a:lnTo>
                    <a:pt x="593962" y="71373"/>
                  </a:lnTo>
                  <a:lnTo>
                    <a:pt x="453378" y="142746"/>
                  </a:lnTo>
                  <a:lnTo>
                    <a:pt x="229560" y="68523"/>
                  </a:lnTo>
                  <a:lnTo>
                    <a:pt x="203717" y="62822"/>
                  </a:lnTo>
                  <a:lnTo>
                    <a:pt x="131969" y="51382"/>
                  </a:lnTo>
                  <a:lnTo>
                    <a:pt x="91808" y="45682"/>
                  </a:lnTo>
                  <a:lnTo>
                    <a:pt x="57390" y="39981"/>
                  </a:lnTo>
                  <a:lnTo>
                    <a:pt x="31546" y="42831"/>
                  </a:lnTo>
                  <a:lnTo>
                    <a:pt x="22932" y="48532"/>
                  </a:lnTo>
                  <a:lnTo>
                    <a:pt x="71707" y="262691"/>
                  </a:lnTo>
                  <a:lnTo>
                    <a:pt x="71707" y="528272"/>
                  </a:lnTo>
                  <a:lnTo>
                    <a:pt x="0" y="808104"/>
                  </a:lnTo>
                  <a:lnTo>
                    <a:pt x="332854" y="759572"/>
                  </a:lnTo>
                  <a:lnTo>
                    <a:pt x="714485" y="833795"/>
                  </a:lnTo>
                  <a:lnTo>
                    <a:pt x="691513" y="616786"/>
                  </a:lnTo>
                  <a:lnTo>
                    <a:pt x="691513" y="382636"/>
                  </a:lnTo>
                  <a:lnTo>
                    <a:pt x="737457" y="0"/>
                  </a:lnTo>
                  <a:close/>
                </a:path>
              </a:pathLst>
            </a:custGeom>
            <a:solidFill>
              <a:srgbClr val="B7B9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4713351" y="4231195"/>
              <a:ext cx="692150" cy="665480"/>
            </a:xfrm>
            <a:custGeom>
              <a:avLst/>
              <a:gdLst/>
              <a:ahLst/>
              <a:cxnLst/>
              <a:rect l="l" t="t" r="r" b="b"/>
              <a:pathLst>
                <a:path w="692150" h="665479">
                  <a:moveTo>
                    <a:pt x="691553" y="0"/>
                  </a:moveTo>
                  <a:lnTo>
                    <a:pt x="309880" y="191325"/>
                  </a:lnTo>
                  <a:lnTo>
                    <a:pt x="324967" y="255117"/>
                  </a:lnTo>
                  <a:lnTo>
                    <a:pt x="238175" y="97104"/>
                  </a:lnTo>
                  <a:lnTo>
                    <a:pt x="45897" y="0"/>
                  </a:lnTo>
                  <a:lnTo>
                    <a:pt x="117652" y="311264"/>
                  </a:lnTo>
                  <a:lnTo>
                    <a:pt x="94678" y="522579"/>
                  </a:lnTo>
                  <a:lnTo>
                    <a:pt x="0" y="665365"/>
                  </a:lnTo>
                  <a:lnTo>
                    <a:pt x="166420" y="642480"/>
                  </a:lnTo>
                  <a:lnTo>
                    <a:pt x="427532" y="479742"/>
                  </a:lnTo>
                  <a:lnTo>
                    <a:pt x="355815" y="311264"/>
                  </a:lnTo>
                  <a:lnTo>
                    <a:pt x="341376" y="285000"/>
                  </a:lnTo>
                  <a:lnTo>
                    <a:pt x="453377" y="239852"/>
                  </a:lnTo>
                  <a:lnTo>
                    <a:pt x="476300" y="479742"/>
                  </a:lnTo>
                  <a:lnTo>
                    <a:pt x="642734" y="616788"/>
                  </a:lnTo>
                  <a:lnTo>
                    <a:pt x="596823" y="311264"/>
                  </a:lnTo>
                  <a:lnTo>
                    <a:pt x="691553" y="0"/>
                  </a:lnTo>
                  <a:close/>
                </a:path>
              </a:pathLst>
            </a:custGeom>
            <a:solidFill>
              <a:srgbClr val="F1E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5620108" y="4111247"/>
              <a:ext cx="1452245" cy="834390"/>
            </a:xfrm>
            <a:custGeom>
              <a:avLst/>
              <a:gdLst/>
              <a:ahLst/>
              <a:cxnLst/>
              <a:rect l="l" t="t" r="r" b="b"/>
              <a:pathLst>
                <a:path w="1452245" h="834389">
                  <a:moveTo>
                    <a:pt x="0" y="0"/>
                  </a:moveTo>
                  <a:lnTo>
                    <a:pt x="94679" y="336954"/>
                  </a:lnTo>
                  <a:lnTo>
                    <a:pt x="94679" y="479740"/>
                  </a:lnTo>
                  <a:lnTo>
                    <a:pt x="45904" y="833835"/>
                  </a:lnTo>
                  <a:lnTo>
                    <a:pt x="355787" y="762422"/>
                  </a:lnTo>
                  <a:lnTo>
                    <a:pt x="786233" y="808144"/>
                  </a:lnTo>
                  <a:lnTo>
                    <a:pt x="998405" y="785303"/>
                  </a:lnTo>
                  <a:lnTo>
                    <a:pt x="1451863" y="833835"/>
                  </a:lnTo>
                  <a:lnTo>
                    <a:pt x="1405998" y="528272"/>
                  </a:lnTo>
                  <a:lnTo>
                    <a:pt x="1405998" y="382676"/>
                  </a:lnTo>
                  <a:lnTo>
                    <a:pt x="1446279" y="48571"/>
                  </a:lnTo>
                  <a:lnTo>
                    <a:pt x="1357342" y="145636"/>
                  </a:lnTo>
                  <a:lnTo>
                    <a:pt x="1119247" y="168477"/>
                  </a:lnTo>
                  <a:lnTo>
                    <a:pt x="903884" y="168477"/>
                  </a:lnTo>
                  <a:lnTo>
                    <a:pt x="809364" y="25730"/>
                  </a:lnTo>
                  <a:lnTo>
                    <a:pt x="688522" y="97104"/>
                  </a:lnTo>
                  <a:lnTo>
                    <a:pt x="427534" y="168477"/>
                  </a:lnTo>
                  <a:lnTo>
                    <a:pt x="212331" y="1456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B9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5571333" y="4182659"/>
              <a:ext cx="548005" cy="785495"/>
            </a:xfrm>
            <a:custGeom>
              <a:avLst/>
              <a:gdLst/>
              <a:ahLst/>
              <a:cxnLst/>
              <a:rect l="l" t="t" r="r" b="b"/>
              <a:pathLst>
                <a:path w="548004" h="785495">
                  <a:moveTo>
                    <a:pt x="94679" y="0"/>
                  </a:moveTo>
                  <a:lnTo>
                    <a:pt x="117651" y="265541"/>
                  </a:lnTo>
                  <a:lnTo>
                    <a:pt x="117651" y="479700"/>
                  </a:lnTo>
                  <a:lnTo>
                    <a:pt x="0" y="785263"/>
                  </a:lnTo>
                  <a:lnTo>
                    <a:pt x="189359" y="713890"/>
                  </a:lnTo>
                  <a:lnTo>
                    <a:pt x="261107" y="528272"/>
                  </a:lnTo>
                  <a:lnTo>
                    <a:pt x="261107" y="359795"/>
                  </a:lnTo>
                  <a:lnTo>
                    <a:pt x="547858" y="528272"/>
                  </a:lnTo>
                  <a:lnTo>
                    <a:pt x="453378" y="336954"/>
                  </a:lnTo>
                  <a:lnTo>
                    <a:pt x="238135" y="217009"/>
                  </a:lnTo>
                  <a:lnTo>
                    <a:pt x="94679" y="0"/>
                  </a:lnTo>
                  <a:close/>
                </a:path>
              </a:pathLst>
            </a:custGeom>
            <a:solidFill>
              <a:srgbClr val="F1EA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6380416" y="4182668"/>
              <a:ext cx="717550" cy="714375"/>
            </a:xfrm>
            <a:custGeom>
              <a:avLst/>
              <a:gdLst/>
              <a:ahLst/>
              <a:cxnLst/>
              <a:rect l="l" t="t" r="r" b="b"/>
              <a:pathLst>
                <a:path w="717550" h="714375">
                  <a:moveTo>
                    <a:pt x="645680" y="48526"/>
                  </a:moveTo>
                  <a:lnTo>
                    <a:pt x="502107" y="191312"/>
                  </a:lnTo>
                  <a:lnTo>
                    <a:pt x="264020" y="336956"/>
                  </a:lnTo>
                  <a:lnTo>
                    <a:pt x="547979" y="336956"/>
                  </a:lnTo>
                  <a:lnTo>
                    <a:pt x="645680" y="48526"/>
                  </a:lnTo>
                  <a:close/>
                </a:path>
                <a:path w="717550" h="714375">
                  <a:moveTo>
                    <a:pt x="717473" y="713892"/>
                  </a:moveTo>
                  <a:lnTo>
                    <a:pt x="597027" y="571106"/>
                  </a:lnTo>
                  <a:lnTo>
                    <a:pt x="407593" y="431165"/>
                  </a:lnTo>
                  <a:lnTo>
                    <a:pt x="238086" y="385483"/>
                  </a:lnTo>
                  <a:lnTo>
                    <a:pt x="97701" y="0"/>
                  </a:lnTo>
                  <a:lnTo>
                    <a:pt x="97701" y="359791"/>
                  </a:lnTo>
                  <a:lnTo>
                    <a:pt x="0" y="545414"/>
                  </a:lnTo>
                  <a:lnTo>
                    <a:pt x="0" y="713892"/>
                  </a:lnTo>
                  <a:lnTo>
                    <a:pt x="238086" y="616788"/>
                  </a:lnTo>
                  <a:lnTo>
                    <a:pt x="169494" y="456857"/>
                  </a:lnTo>
                  <a:lnTo>
                    <a:pt x="381660" y="545414"/>
                  </a:lnTo>
                  <a:lnTo>
                    <a:pt x="717473" y="713892"/>
                  </a:lnTo>
                  <a:close/>
                </a:path>
              </a:pathLst>
            </a:custGeom>
            <a:solidFill>
              <a:srgbClr val="8E7E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3470869" y="3540142"/>
              <a:ext cx="316230" cy="1496695"/>
            </a:xfrm>
            <a:custGeom>
              <a:avLst/>
              <a:gdLst/>
              <a:ahLst/>
              <a:cxnLst/>
              <a:rect l="l" t="t" r="r" b="b"/>
              <a:pathLst>
                <a:path w="316229" h="1496695">
                  <a:moveTo>
                    <a:pt x="315665" y="0"/>
                  </a:moveTo>
                  <a:lnTo>
                    <a:pt x="0" y="162776"/>
                  </a:lnTo>
                  <a:lnTo>
                    <a:pt x="0" y="1496304"/>
                  </a:lnTo>
                  <a:lnTo>
                    <a:pt x="315665" y="1467762"/>
                  </a:lnTo>
                  <a:lnTo>
                    <a:pt x="315665" y="0"/>
                  </a:lnTo>
                  <a:close/>
                </a:path>
              </a:pathLst>
            </a:custGeom>
            <a:solidFill>
              <a:srgbClr val="5B666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2116490" y="4196910"/>
              <a:ext cx="1354455" cy="66040"/>
            </a:xfrm>
            <a:custGeom>
              <a:avLst/>
              <a:gdLst/>
              <a:ahLst/>
              <a:cxnLst/>
              <a:rect l="l" t="t" r="r" b="b"/>
              <a:pathLst>
                <a:path w="1354454" h="66039">
                  <a:moveTo>
                    <a:pt x="1354378" y="0"/>
                  </a:moveTo>
                  <a:lnTo>
                    <a:pt x="0" y="2889"/>
                  </a:lnTo>
                  <a:lnTo>
                    <a:pt x="0" y="65712"/>
                  </a:lnTo>
                  <a:lnTo>
                    <a:pt x="1354378" y="54272"/>
                  </a:lnTo>
                  <a:lnTo>
                    <a:pt x="1354378" y="0"/>
                  </a:lnTo>
                  <a:close/>
                </a:path>
              </a:pathLst>
            </a:custGeom>
            <a:solidFill>
              <a:srgbClr val="CEC5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2113610" y="4431106"/>
              <a:ext cx="1948814" cy="657225"/>
            </a:xfrm>
            <a:custGeom>
              <a:avLst/>
              <a:gdLst/>
              <a:ahLst/>
              <a:cxnLst/>
              <a:rect l="l" t="t" r="r" b="b"/>
              <a:pathLst>
                <a:path w="1948814" h="657225">
                  <a:moveTo>
                    <a:pt x="94703" y="619633"/>
                  </a:moveTo>
                  <a:lnTo>
                    <a:pt x="94691" y="308368"/>
                  </a:lnTo>
                  <a:lnTo>
                    <a:pt x="45923" y="271246"/>
                  </a:lnTo>
                  <a:lnTo>
                    <a:pt x="2870" y="111353"/>
                  </a:lnTo>
                  <a:lnTo>
                    <a:pt x="0" y="648182"/>
                  </a:lnTo>
                  <a:lnTo>
                    <a:pt x="2870" y="656767"/>
                  </a:lnTo>
                  <a:lnTo>
                    <a:pt x="8610" y="656767"/>
                  </a:lnTo>
                  <a:lnTo>
                    <a:pt x="20091" y="653884"/>
                  </a:lnTo>
                  <a:lnTo>
                    <a:pt x="63131" y="628192"/>
                  </a:lnTo>
                  <a:lnTo>
                    <a:pt x="80352" y="622490"/>
                  </a:lnTo>
                  <a:lnTo>
                    <a:pt x="94703" y="619633"/>
                  </a:lnTo>
                  <a:close/>
                </a:path>
                <a:path w="1948814" h="657225">
                  <a:moveTo>
                    <a:pt x="410337" y="308368"/>
                  </a:moveTo>
                  <a:lnTo>
                    <a:pt x="361556" y="271246"/>
                  </a:lnTo>
                  <a:lnTo>
                    <a:pt x="355815" y="122758"/>
                  </a:lnTo>
                  <a:lnTo>
                    <a:pt x="329996" y="88519"/>
                  </a:lnTo>
                  <a:lnTo>
                    <a:pt x="307035" y="62826"/>
                  </a:lnTo>
                  <a:lnTo>
                    <a:pt x="286956" y="48526"/>
                  </a:lnTo>
                  <a:lnTo>
                    <a:pt x="269735" y="42837"/>
                  </a:lnTo>
                  <a:lnTo>
                    <a:pt x="249643" y="45681"/>
                  </a:lnTo>
                  <a:lnTo>
                    <a:pt x="226695" y="59931"/>
                  </a:lnTo>
                  <a:lnTo>
                    <a:pt x="200863" y="79921"/>
                  </a:lnTo>
                  <a:lnTo>
                    <a:pt x="169303" y="108508"/>
                  </a:lnTo>
                  <a:lnTo>
                    <a:pt x="169303" y="276987"/>
                  </a:lnTo>
                  <a:lnTo>
                    <a:pt x="129133" y="322668"/>
                  </a:lnTo>
                  <a:lnTo>
                    <a:pt x="129133" y="619633"/>
                  </a:lnTo>
                  <a:lnTo>
                    <a:pt x="410337" y="619633"/>
                  </a:lnTo>
                  <a:lnTo>
                    <a:pt x="410337" y="308368"/>
                  </a:lnTo>
                  <a:close/>
                </a:path>
                <a:path w="1948814" h="657225">
                  <a:moveTo>
                    <a:pt x="725957" y="319811"/>
                  </a:moveTo>
                  <a:lnTo>
                    <a:pt x="680059" y="285534"/>
                  </a:lnTo>
                  <a:lnTo>
                    <a:pt x="671449" y="137045"/>
                  </a:lnTo>
                  <a:lnTo>
                    <a:pt x="645642" y="102768"/>
                  </a:lnTo>
                  <a:lnTo>
                    <a:pt x="622668" y="77076"/>
                  </a:lnTo>
                  <a:lnTo>
                    <a:pt x="602602" y="62826"/>
                  </a:lnTo>
                  <a:lnTo>
                    <a:pt x="585381" y="57086"/>
                  </a:lnTo>
                  <a:lnTo>
                    <a:pt x="565277" y="59931"/>
                  </a:lnTo>
                  <a:lnTo>
                    <a:pt x="542340" y="71374"/>
                  </a:lnTo>
                  <a:lnTo>
                    <a:pt x="484949" y="122758"/>
                  </a:lnTo>
                  <a:lnTo>
                    <a:pt x="484949" y="288378"/>
                  </a:lnTo>
                  <a:lnTo>
                    <a:pt x="444754" y="334060"/>
                  </a:lnTo>
                  <a:lnTo>
                    <a:pt x="444754" y="631037"/>
                  </a:lnTo>
                  <a:lnTo>
                    <a:pt x="725957" y="631037"/>
                  </a:lnTo>
                  <a:lnTo>
                    <a:pt x="725957" y="319811"/>
                  </a:lnTo>
                  <a:close/>
                </a:path>
                <a:path w="1948814" h="657225">
                  <a:moveTo>
                    <a:pt x="1050239" y="302679"/>
                  </a:moveTo>
                  <a:lnTo>
                    <a:pt x="1001420" y="265544"/>
                  </a:lnTo>
                  <a:lnTo>
                    <a:pt x="995718" y="117055"/>
                  </a:lnTo>
                  <a:lnTo>
                    <a:pt x="969873" y="82778"/>
                  </a:lnTo>
                  <a:lnTo>
                    <a:pt x="946912" y="57086"/>
                  </a:lnTo>
                  <a:lnTo>
                    <a:pt x="926846" y="42837"/>
                  </a:lnTo>
                  <a:lnTo>
                    <a:pt x="906741" y="37096"/>
                  </a:lnTo>
                  <a:lnTo>
                    <a:pt x="889520" y="39941"/>
                  </a:lnTo>
                  <a:lnTo>
                    <a:pt x="866584" y="51384"/>
                  </a:lnTo>
                  <a:lnTo>
                    <a:pt x="809193" y="102768"/>
                  </a:lnTo>
                  <a:lnTo>
                    <a:pt x="809193" y="271246"/>
                  </a:lnTo>
                  <a:lnTo>
                    <a:pt x="766165" y="316966"/>
                  </a:lnTo>
                  <a:lnTo>
                    <a:pt x="766165" y="611047"/>
                  </a:lnTo>
                  <a:lnTo>
                    <a:pt x="1050239" y="611047"/>
                  </a:lnTo>
                  <a:lnTo>
                    <a:pt x="1050239" y="302679"/>
                  </a:lnTo>
                  <a:close/>
                </a:path>
                <a:path w="1948814" h="657225">
                  <a:moveTo>
                    <a:pt x="1337195" y="271246"/>
                  </a:moveTo>
                  <a:lnTo>
                    <a:pt x="1296987" y="228409"/>
                  </a:lnTo>
                  <a:lnTo>
                    <a:pt x="1291247" y="79921"/>
                  </a:lnTo>
                  <a:lnTo>
                    <a:pt x="1251089" y="19951"/>
                  </a:lnTo>
                  <a:lnTo>
                    <a:pt x="1233855" y="5702"/>
                  </a:lnTo>
                  <a:lnTo>
                    <a:pt x="1219542" y="0"/>
                  </a:lnTo>
                  <a:lnTo>
                    <a:pt x="1202309" y="2844"/>
                  </a:lnTo>
                  <a:lnTo>
                    <a:pt x="1162151" y="37096"/>
                  </a:lnTo>
                  <a:lnTo>
                    <a:pt x="1136307" y="65671"/>
                  </a:lnTo>
                  <a:lnTo>
                    <a:pt x="1136307" y="234149"/>
                  </a:lnTo>
                  <a:lnTo>
                    <a:pt x="1101890" y="285534"/>
                  </a:lnTo>
                  <a:lnTo>
                    <a:pt x="1101890" y="576808"/>
                  </a:lnTo>
                  <a:lnTo>
                    <a:pt x="1337195" y="576808"/>
                  </a:lnTo>
                  <a:lnTo>
                    <a:pt x="1337195" y="271246"/>
                  </a:lnTo>
                  <a:close/>
                </a:path>
                <a:path w="1948814" h="657225">
                  <a:moveTo>
                    <a:pt x="1948383" y="279831"/>
                  </a:moveTo>
                  <a:lnTo>
                    <a:pt x="1905304" y="236994"/>
                  </a:lnTo>
                  <a:lnTo>
                    <a:pt x="1896732" y="91363"/>
                  </a:lnTo>
                  <a:lnTo>
                    <a:pt x="1870887" y="54229"/>
                  </a:lnTo>
                  <a:lnTo>
                    <a:pt x="1850796" y="28536"/>
                  </a:lnTo>
                  <a:lnTo>
                    <a:pt x="1833600" y="14249"/>
                  </a:lnTo>
                  <a:lnTo>
                    <a:pt x="1813496" y="8547"/>
                  </a:lnTo>
                  <a:lnTo>
                    <a:pt x="1796275" y="14249"/>
                  </a:lnTo>
                  <a:lnTo>
                    <a:pt x="1776209" y="25692"/>
                  </a:lnTo>
                  <a:lnTo>
                    <a:pt x="1750364" y="48526"/>
                  </a:lnTo>
                  <a:lnTo>
                    <a:pt x="1721688" y="77076"/>
                  </a:lnTo>
                  <a:lnTo>
                    <a:pt x="1721688" y="242697"/>
                  </a:lnTo>
                  <a:lnTo>
                    <a:pt x="1681492" y="291236"/>
                  </a:lnTo>
                  <a:lnTo>
                    <a:pt x="1681492" y="585355"/>
                  </a:lnTo>
                  <a:lnTo>
                    <a:pt x="1948383" y="585355"/>
                  </a:lnTo>
                  <a:lnTo>
                    <a:pt x="1948383" y="279831"/>
                  </a:lnTo>
                  <a:close/>
                </a:path>
              </a:pathLst>
            </a:custGeom>
            <a:solidFill>
              <a:srgbClr val="514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2110751" y="4316855"/>
              <a:ext cx="1360170" cy="102870"/>
            </a:xfrm>
            <a:custGeom>
              <a:avLst/>
              <a:gdLst/>
              <a:ahLst/>
              <a:cxnLst/>
              <a:rect l="l" t="t" r="r" b="b"/>
              <a:pathLst>
                <a:path w="1360170" h="102870">
                  <a:moveTo>
                    <a:pt x="1360117" y="0"/>
                  </a:moveTo>
                  <a:lnTo>
                    <a:pt x="2869" y="11440"/>
                  </a:lnTo>
                  <a:lnTo>
                    <a:pt x="0" y="102804"/>
                  </a:lnTo>
                  <a:lnTo>
                    <a:pt x="91823" y="102804"/>
                  </a:lnTo>
                  <a:lnTo>
                    <a:pt x="163558" y="42831"/>
                  </a:lnTo>
                  <a:lnTo>
                    <a:pt x="243904" y="91364"/>
                  </a:lnTo>
                  <a:lnTo>
                    <a:pt x="347203" y="91364"/>
                  </a:lnTo>
                  <a:lnTo>
                    <a:pt x="387396" y="31431"/>
                  </a:lnTo>
                  <a:lnTo>
                    <a:pt x="447618" y="71412"/>
                  </a:lnTo>
                  <a:lnTo>
                    <a:pt x="562398" y="102804"/>
                  </a:lnTo>
                  <a:lnTo>
                    <a:pt x="651375" y="31431"/>
                  </a:lnTo>
                  <a:lnTo>
                    <a:pt x="731697" y="71412"/>
                  </a:lnTo>
                  <a:lnTo>
                    <a:pt x="843606" y="71412"/>
                  </a:lnTo>
                  <a:lnTo>
                    <a:pt x="906739" y="42831"/>
                  </a:lnTo>
                  <a:lnTo>
                    <a:pt x="987101" y="62822"/>
                  </a:lnTo>
                  <a:lnTo>
                    <a:pt x="1070295" y="62822"/>
                  </a:lnTo>
                  <a:lnTo>
                    <a:pt x="1139171" y="34281"/>
                  </a:lnTo>
                  <a:lnTo>
                    <a:pt x="1216662" y="62822"/>
                  </a:lnTo>
                  <a:lnTo>
                    <a:pt x="1360117" y="62822"/>
                  </a:lnTo>
                  <a:lnTo>
                    <a:pt x="1360117" y="0"/>
                  </a:lnTo>
                  <a:close/>
                </a:path>
              </a:pathLst>
            </a:custGeom>
            <a:solidFill>
              <a:srgbClr val="CEC5B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467989" y="4156976"/>
              <a:ext cx="324485" cy="228600"/>
            </a:xfrm>
            <a:custGeom>
              <a:avLst/>
              <a:gdLst/>
              <a:ahLst/>
              <a:cxnLst/>
              <a:rect l="l" t="t" r="r" b="b"/>
              <a:pathLst>
                <a:path w="324485" h="228600">
                  <a:moveTo>
                    <a:pt x="309930" y="128498"/>
                  </a:moveTo>
                  <a:lnTo>
                    <a:pt x="20104" y="162737"/>
                  </a:lnTo>
                  <a:lnTo>
                    <a:pt x="14363" y="228409"/>
                  </a:lnTo>
                  <a:lnTo>
                    <a:pt x="80365" y="228409"/>
                  </a:lnTo>
                  <a:lnTo>
                    <a:pt x="157810" y="188429"/>
                  </a:lnTo>
                  <a:lnTo>
                    <a:pt x="255409" y="214160"/>
                  </a:lnTo>
                  <a:lnTo>
                    <a:pt x="304177" y="208419"/>
                  </a:lnTo>
                  <a:lnTo>
                    <a:pt x="309930" y="128498"/>
                  </a:lnTo>
                  <a:close/>
                </a:path>
                <a:path w="324485" h="228600">
                  <a:moveTo>
                    <a:pt x="324243" y="0"/>
                  </a:moveTo>
                  <a:lnTo>
                    <a:pt x="0" y="39941"/>
                  </a:lnTo>
                  <a:lnTo>
                    <a:pt x="0" y="114198"/>
                  </a:lnTo>
                  <a:lnTo>
                    <a:pt x="315671" y="94208"/>
                  </a:lnTo>
                  <a:lnTo>
                    <a:pt x="324243" y="0"/>
                  </a:lnTo>
                  <a:close/>
                </a:path>
              </a:pathLst>
            </a:custGeom>
            <a:solidFill>
              <a:srgbClr val="668B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542617" y="3771442"/>
              <a:ext cx="175260" cy="405765"/>
            </a:xfrm>
            <a:custGeom>
              <a:avLst/>
              <a:gdLst/>
              <a:ahLst/>
              <a:cxnLst/>
              <a:rect l="l" t="t" r="r" b="b"/>
              <a:pathLst>
                <a:path w="175260" h="405764">
                  <a:moveTo>
                    <a:pt x="120523" y="0"/>
                  </a:moveTo>
                  <a:lnTo>
                    <a:pt x="66004" y="0"/>
                  </a:lnTo>
                  <a:lnTo>
                    <a:pt x="25803" y="34281"/>
                  </a:lnTo>
                  <a:lnTo>
                    <a:pt x="34418" y="188468"/>
                  </a:lnTo>
                  <a:lnTo>
                    <a:pt x="0" y="242740"/>
                  </a:lnTo>
                  <a:lnTo>
                    <a:pt x="5743" y="405517"/>
                  </a:lnTo>
                  <a:lnTo>
                    <a:pt x="175041" y="385526"/>
                  </a:lnTo>
                  <a:lnTo>
                    <a:pt x="175041" y="182767"/>
                  </a:lnTo>
                  <a:lnTo>
                    <a:pt x="126266" y="128495"/>
                  </a:lnTo>
                  <a:lnTo>
                    <a:pt x="120523" y="0"/>
                  </a:lnTo>
                  <a:close/>
                </a:path>
              </a:pathLst>
            </a:custGeom>
            <a:solidFill>
              <a:srgbClr val="4639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473740" y="4351137"/>
              <a:ext cx="310515" cy="360045"/>
            </a:xfrm>
            <a:custGeom>
              <a:avLst/>
              <a:gdLst/>
              <a:ahLst/>
              <a:cxnLst/>
              <a:rect l="l" t="t" r="r" b="b"/>
              <a:pathLst>
                <a:path w="310514" h="360045">
                  <a:moveTo>
                    <a:pt x="309922" y="0"/>
                  </a:moveTo>
                  <a:lnTo>
                    <a:pt x="0" y="62822"/>
                  </a:lnTo>
                  <a:lnTo>
                    <a:pt x="0" y="359795"/>
                  </a:lnTo>
                  <a:lnTo>
                    <a:pt x="309922" y="351205"/>
                  </a:lnTo>
                  <a:lnTo>
                    <a:pt x="309922" y="0"/>
                  </a:lnTo>
                  <a:close/>
                </a:path>
              </a:pathLst>
            </a:custGeom>
            <a:solidFill>
              <a:srgbClr val="A2420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571292" y="4422510"/>
              <a:ext cx="172720" cy="574040"/>
            </a:xfrm>
            <a:custGeom>
              <a:avLst/>
              <a:gdLst/>
              <a:ahLst/>
              <a:cxnLst/>
              <a:rect l="l" t="t" r="r" b="b"/>
              <a:pathLst>
                <a:path w="172720" h="574039">
                  <a:moveTo>
                    <a:pt x="86105" y="0"/>
                  </a:moveTo>
                  <a:lnTo>
                    <a:pt x="71747" y="2850"/>
                  </a:lnTo>
                  <a:lnTo>
                    <a:pt x="60261" y="14290"/>
                  </a:lnTo>
                  <a:lnTo>
                    <a:pt x="43072" y="37131"/>
                  </a:lnTo>
                  <a:lnTo>
                    <a:pt x="25843" y="65672"/>
                  </a:lnTo>
                  <a:lnTo>
                    <a:pt x="25843" y="234150"/>
                  </a:lnTo>
                  <a:lnTo>
                    <a:pt x="0" y="285572"/>
                  </a:lnTo>
                  <a:lnTo>
                    <a:pt x="0" y="573954"/>
                  </a:lnTo>
                  <a:lnTo>
                    <a:pt x="172170" y="573954"/>
                  </a:lnTo>
                  <a:lnTo>
                    <a:pt x="172170" y="271281"/>
                  </a:lnTo>
                  <a:lnTo>
                    <a:pt x="140623" y="228449"/>
                  </a:lnTo>
                  <a:lnTo>
                    <a:pt x="134880" y="79963"/>
                  </a:lnTo>
                  <a:lnTo>
                    <a:pt x="120523" y="45682"/>
                  </a:lnTo>
                  <a:lnTo>
                    <a:pt x="106165" y="19990"/>
                  </a:lnTo>
                  <a:lnTo>
                    <a:pt x="94719" y="5700"/>
                  </a:lnTo>
                  <a:lnTo>
                    <a:pt x="86105" y="0"/>
                  </a:lnTo>
                  <a:close/>
                </a:path>
              </a:pathLst>
            </a:custGeom>
            <a:solidFill>
              <a:srgbClr val="4639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4638733" y="4990764"/>
              <a:ext cx="915669" cy="386080"/>
            </a:xfrm>
            <a:custGeom>
              <a:avLst/>
              <a:gdLst/>
              <a:ahLst/>
              <a:cxnLst/>
              <a:rect l="l" t="t" r="r" b="b"/>
              <a:pathLst>
                <a:path w="915670" h="386079">
                  <a:moveTo>
                    <a:pt x="915370" y="0"/>
                  </a:moveTo>
                  <a:lnTo>
                    <a:pt x="0" y="0"/>
                  </a:lnTo>
                  <a:lnTo>
                    <a:pt x="0" y="385494"/>
                  </a:lnTo>
                  <a:lnTo>
                    <a:pt x="915370" y="385494"/>
                  </a:lnTo>
                  <a:lnTo>
                    <a:pt x="915370" y="0"/>
                  </a:lnTo>
                  <a:close/>
                </a:path>
              </a:pathLst>
            </a:custGeom>
            <a:solidFill>
              <a:srgbClr val="5144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7359122" y="4431100"/>
              <a:ext cx="258445" cy="565785"/>
            </a:xfrm>
            <a:custGeom>
              <a:avLst/>
              <a:gdLst/>
              <a:ahLst/>
              <a:cxnLst/>
              <a:rect l="l" t="t" r="r" b="b"/>
              <a:pathLst>
                <a:path w="258445" h="565785">
                  <a:moveTo>
                    <a:pt x="128818" y="0"/>
                  </a:moveTo>
                  <a:lnTo>
                    <a:pt x="111669" y="5700"/>
                  </a:lnTo>
                  <a:lnTo>
                    <a:pt x="91728" y="17101"/>
                  </a:lnTo>
                  <a:lnTo>
                    <a:pt x="65805" y="39942"/>
                  </a:lnTo>
                  <a:lnTo>
                    <a:pt x="37090" y="68523"/>
                  </a:lnTo>
                  <a:lnTo>
                    <a:pt x="37090" y="231260"/>
                  </a:lnTo>
                  <a:lnTo>
                    <a:pt x="0" y="282682"/>
                  </a:lnTo>
                  <a:lnTo>
                    <a:pt x="0" y="565364"/>
                  </a:lnTo>
                  <a:lnTo>
                    <a:pt x="258036" y="565364"/>
                  </a:lnTo>
                  <a:lnTo>
                    <a:pt x="258036" y="268391"/>
                  </a:lnTo>
                  <a:lnTo>
                    <a:pt x="214963" y="225559"/>
                  </a:lnTo>
                  <a:lnTo>
                    <a:pt x="209380" y="79923"/>
                  </a:lnTo>
                  <a:lnTo>
                    <a:pt x="186248" y="45682"/>
                  </a:lnTo>
                  <a:lnTo>
                    <a:pt x="166307" y="19951"/>
                  </a:lnTo>
                  <a:lnTo>
                    <a:pt x="146366" y="5700"/>
                  </a:lnTo>
                  <a:lnTo>
                    <a:pt x="128818" y="0"/>
                  </a:lnTo>
                  <a:close/>
                </a:path>
              </a:pathLst>
            </a:custGeom>
            <a:solidFill>
              <a:srgbClr val="514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2116490" y="3654387"/>
              <a:ext cx="1343025" cy="137160"/>
            </a:xfrm>
            <a:custGeom>
              <a:avLst/>
              <a:gdLst/>
              <a:ahLst/>
              <a:cxnLst/>
              <a:rect l="l" t="t" r="r" b="b"/>
              <a:pathLst>
                <a:path w="1343025" h="137160">
                  <a:moveTo>
                    <a:pt x="0" y="0"/>
                  </a:moveTo>
                  <a:lnTo>
                    <a:pt x="0" y="74223"/>
                  </a:lnTo>
                  <a:lnTo>
                    <a:pt x="1342892" y="137046"/>
                  </a:lnTo>
                  <a:lnTo>
                    <a:pt x="1342892" y="485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C5B7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1141" y="590804"/>
            <a:ext cx="8343900" cy="89535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Verdana"/>
                <a:cs typeface="Verdana"/>
              </a:rPr>
              <a:t>Pengenalan Manajemen</a:t>
            </a:r>
            <a:r>
              <a:rPr dirty="0" sz="2800" spc="280">
                <a:latin typeface="Verdana"/>
                <a:cs typeface="Verdana"/>
              </a:rPr>
              <a:t> </a:t>
            </a:r>
            <a:r>
              <a:rPr dirty="0" sz="2800" spc="-5">
                <a:latin typeface="Verdana"/>
                <a:cs typeface="Verdana"/>
              </a:rPr>
              <a:t>Keuangan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800" spc="-10">
                <a:latin typeface="Verdana"/>
                <a:cs typeface="Verdana"/>
              </a:rPr>
              <a:t>An </a:t>
            </a:r>
            <a:r>
              <a:rPr dirty="0" sz="2800" spc="-5">
                <a:latin typeface="Verdana"/>
                <a:cs typeface="Verdana"/>
              </a:rPr>
              <a:t>Introduction to Financial</a:t>
            </a:r>
            <a:r>
              <a:rPr dirty="0" sz="2800" spc="100">
                <a:latin typeface="Verdana"/>
                <a:cs typeface="Verdana"/>
              </a:rPr>
              <a:t> </a:t>
            </a:r>
            <a:r>
              <a:rPr dirty="0" sz="2800" spc="-5">
                <a:latin typeface="Verdana"/>
                <a:cs typeface="Verdana"/>
              </a:rPr>
              <a:t>Management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0104" y="1930653"/>
            <a:ext cx="47732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Verdana"/>
                <a:cs typeface="Verdana"/>
              </a:rPr>
              <a:t>Defenisi </a:t>
            </a:r>
            <a:r>
              <a:rPr dirty="0" sz="2400">
                <a:latin typeface="Verdana"/>
                <a:cs typeface="Verdana"/>
              </a:rPr>
              <a:t>Manajemen</a:t>
            </a:r>
            <a:r>
              <a:rPr dirty="0" sz="2400" spc="-2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Keuangan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02500" y="3264534"/>
            <a:ext cx="18402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Verdana"/>
                <a:cs typeface="Verdana"/>
              </a:rPr>
              <a:t>ma</a:t>
            </a:r>
            <a:r>
              <a:rPr dirty="0" sz="2400" spc="5">
                <a:latin typeface="Verdana"/>
                <a:cs typeface="Verdana"/>
              </a:rPr>
              <a:t>n</a:t>
            </a:r>
            <a:r>
              <a:rPr dirty="0" sz="2400">
                <a:latin typeface="Verdana"/>
                <a:cs typeface="Verdana"/>
              </a:rPr>
              <a:t>ajemen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516" y="2751391"/>
            <a:ext cx="5941695" cy="127063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481965" indent="-469900">
              <a:lnSpc>
                <a:spcPct val="100000"/>
              </a:lnSpc>
              <a:spcBef>
                <a:spcPts val="680"/>
              </a:spcBef>
              <a:tabLst>
                <a:tab pos="481965" algn="l"/>
              </a:tabLst>
            </a:pPr>
            <a:r>
              <a:rPr dirty="0" sz="24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240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dirty="0" sz="2400">
                <a:latin typeface="Verdana"/>
                <a:cs typeface="Verdana"/>
              </a:rPr>
              <a:t>Suad </a:t>
            </a:r>
            <a:r>
              <a:rPr dirty="0" sz="2400" spc="-5">
                <a:latin typeface="Verdana"/>
                <a:cs typeface="Verdana"/>
              </a:rPr>
              <a:t>Husnan, berpendapat</a:t>
            </a:r>
            <a:r>
              <a:rPr dirty="0" sz="2400" spc="-10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bahwa:</a:t>
            </a:r>
            <a:endParaRPr sz="2400">
              <a:latin typeface="Verdana"/>
              <a:cs typeface="Verdana"/>
            </a:endParaRPr>
          </a:p>
          <a:p>
            <a:pPr marL="481965" marR="5080">
              <a:lnSpc>
                <a:spcPct val="100000"/>
              </a:lnSpc>
              <a:spcBef>
                <a:spcPts val="580"/>
              </a:spcBef>
              <a:tabLst>
                <a:tab pos="2834005" algn="l"/>
                <a:tab pos="4912995" algn="l"/>
              </a:tabLst>
            </a:pPr>
            <a:r>
              <a:rPr dirty="0" sz="2400">
                <a:latin typeface="Verdana"/>
                <a:cs typeface="Verdana"/>
              </a:rPr>
              <a:t>Ma</a:t>
            </a:r>
            <a:r>
              <a:rPr dirty="0" sz="2400" spc="5">
                <a:latin typeface="Verdana"/>
                <a:cs typeface="Verdana"/>
              </a:rPr>
              <a:t>n</a:t>
            </a:r>
            <a:r>
              <a:rPr dirty="0" sz="2400">
                <a:latin typeface="Verdana"/>
                <a:cs typeface="Verdana"/>
              </a:rPr>
              <a:t>aje</a:t>
            </a:r>
            <a:r>
              <a:rPr dirty="0" sz="2400" spc="-10">
                <a:latin typeface="Verdana"/>
                <a:cs typeface="Verdana"/>
              </a:rPr>
              <a:t>m</a:t>
            </a:r>
            <a:r>
              <a:rPr dirty="0" sz="2400">
                <a:latin typeface="Verdana"/>
                <a:cs typeface="Verdana"/>
              </a:rPr>
              <a:t>en	ke</a:t>
            </a:r>
            <a:r>
              <a:rPr dirty="0" sz="2400" spc="5">
                <a:latin typeface="Verdana"/>
                <a:cs typeface="Verdana"/>
              </a:rPr>
              <a:t>u</a:t>
            </a:r>
            <a:r>
              <a:rPr dirty="0" sz="2400">
                <a:latin typeface="Verdana"/>
                <a:cs typeface="Verdana"/>
              </a:rPr>
              <a:t>an</a:t>
            </a:r>
            <a:r>
              <a:rPr dirty="0" sz="2400" spc="5">
                <a:latin typeface="Verdana"/>
                <a:cs typeface="Verdana"/>
              </a:rPr>
              <a:t>g</a:t>
            </a:r>
            <a:r>
              <a:rPr dirty="0" sz="2400">
                <a:latin typeface="Verdana"/>
                <a:cs typeface="Verdana"/>
              </a:rPr>
              <a:t>an	adal</a:t>
            </a:r>
            <a:r>
              <a:rPr dirty="0" sz="2400" spc="-10">
                <a:latin typeface="Verdana"/>
                <a:cs typeface="Verdana"/>
              </a:rPr>
              <a:t>a</a:t>
            </a:r>
            <a:r>
              <a:rPr dirty="0" sz="2400">
                <a:latin typeface="Verdana"/>
                <a:cs typeface="Verdana"/>
              </a:rPr>
              <a:t>h  </a:t>
            </a:r>
            <a:r>
              <a:rPr dirty="0" sz="2400" spc="-5">
                <a:latin typeface="Verdana"/>
                <a:cs typeface="Verdana"/>
              </a:rPr>
              <a:t>terhahap </a:t>
            </a:r>
            <a:r>
              <a:rPr dirty="0" sz="2400">
                <a:latin typeface="Verdana"/>
                <a:cs typeface="Verdana"/>
              </a:rPr>
              <a:t>semua fungsi</a:t>
            </a:r>
            <a:r>
              <a:rPr dirty="0" sz="2400" spc="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keuangan.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7516" y="4069207"/>
            <a:ext cx="8333740" cy="185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24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Verdana"/>
                <a:cs typeface="Verdana"/>
              </a:rPr>
              <a:t>Secara </a:t>
            </a:r>
            <a:r>
              <a:rPr dirty="0" sz="2400">
                <a:latin typeface="Verdana"/>
                <a:cs typeface="Verdana"/>
              </a:rPr>
              <a:t>umum manajemen keuangan </a:t>
            </a:r>
            <a:r>
              <a:rPr dirty="0" sz="2400" spc="-10">
                <a:latin typeface="Verdana"/>
                <a:cs typeface="Verdana"/>
              </a:rPr>
              <a:t>itu </a:t>
            </a:r>
            <a:r>
              <a:rPr dirty="0" sz="2400" spc="-5">
                <a:latin typeface="Verdana"/>
                <a:cs typeface="Verdana"/>
              </a:rPr>
              <a:t>adalah  </a:t>
            </a:r>
            <a:r>
              <a:rPr dirty="0" sz="2400">
                <a:latin typeface="Verdana"/>
                <a:cs typeface="Verdana"/>
              </a:rPr>
              <a:t>suatu kegiatan </a:t>
            </a:r>
            <a:r>
              <a:rPr dirty="0" sz="2400" spc="-5">
                <a:latin typeface="Verdana"/>
                <a:cs typeface="Verdana"/>
              </a:rPr>
              <a:t>perencanaan, penganggaran,  pengelolaan, pengendalian, pemeriksaan,  pencarian dan penyimpanan dana </a:t>
            </a:r>
            <a:r>
              <a:rPr dirty="0" sz="2400">
                <a:latin typeface="Verdana"/>
                <a:cs typeface="Verdana"/>
              </a:rPr>
              <a:t>yang dimiliki  </a:t>
            </a:r>
            <a:r>
              <a:rPr dirty="0" sz="2400" spc="-5">
                <a:latin typeface="Verdana"/>
                <a:cs typeface="Verdana"/>
              </a:rPr>
              <a:t>oleh </a:t>
            </a:r>
            <a:r>
              <a:rPr dirty="0" sz="2400">
                <a:latin typeface="Verdana"/>
                <a:cs typeface="Verdana"/>
              </a:rPr>
              <a:t>suatu </a:t>
            </a:r>
            <a:r>
              <a:rPr dirty="0" sz="2400" spc="-5">
                <a:latin typeface="Verdana"/>
                <a:cs typeface="Verdana"/>
              </a:rPr>
              <a:t>organisasi </a:t>
            </a:r>
            <a:r>
              <a:rPr dirty="0" sz="2400">
                <a:latin typeface="Verdana"/>
                <a:cs typeface="Verdana"/>
              </a:rPr>
              <a:t>atau</a:t>
            </a:r>
            <a:r>
              <a:rPr dirty="0" sz="2400" spc="90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perusahaan.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216" y="2223642"/>
            <a:ext cx="8118475" cy="2659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5450" indent="-413384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26084" algn="l"/>
              </a:tabLst>
            </a:pPr>
            <a:r>
              <a:rPr dirty="0" sz="2400" spc="-5">
                <a:latin typeface="Verdana"/>
                <a:cs typeface="Verdana"/>
              </a:rPr>
              <a:t>Perencanaan </a:t>
            </a:r>
            <a:r>
              <a:rPr dirty="0" sz="2400">
                <a:latin typeface="Verdana"/>
                <a:cs typeface="Verdana"/>
              </a:rPr>
              <a:t>Keuangan</a:t>
            </a:r>
            <a:endParaRPr sz="2400">
              <a:latin typeface="Verdana"/>
              <a:cs typeface="Verdana"/>
            </a:endParaRPr>
          </a:p>
          <a:p>
            <a:pPr marL="481965" marR="26670">
              <a:lnSpc>
                <a:spcPct val="100000"/>
              </a:lnSpc>
            </a:pPr>
            <a:r>
              <a:rPr dirty="0" sz="2400">
                <a:latin typeface="Verdana"/>
                <a:cs typeface="Verdana"/>
              </a:rPr>
              <a:t>Membuat </a:t>
            </a:r>
            <a:r>
              <a:rPr dirty="0" sz="2400" spc="-5">
                <a:latin typeface="Verdana"/>
                <a:cs typeface="Verdana"/>
              </a:rPr>
              <a:t>rencana </a:t>
            </a:r>
            <a:r>
              <a:rPr dirty="0" sz="2400">
                <a:latin typeface="Verdana"/>
                <a:cs typeface="Verdana"/>
              </a:rPr>
              <a:t>pemasukan </a:t>
            </a:r>
            <a:r>
              <a:rPr dirty="0" sz="2400" spc="-5">
                <a:latin typeface="Verdana"/>
                <a:cs typeface="Verdana"/>
              </a:rPr>
              <a:t>dan </a:t>
            </a:r>
            <a:r>
              <a:rPr dirty="0" sz="2400">
                <a:latin typeface="Verdana"/>
                <a:cs typeface="Verdana"/>
              </a:rPr>
              <a:t>pengeluaraan,  </a:t>
            </a:r>
            <a:r>
              <a:rPr dirty="0" sz="2400" spc="-5">
                <a:latin typeface="Verdana"/>
                <a:cs typeface="Verdana"/>
              </a:rPr>
              <a:t>serta kegiatan-kegiatan </a:t>
            </a:r>
            <a:r>
              <a:rPr dirty="0" sz="2400" spc="-15">
                <a:latin typeface="Verdana"/>
                <a:cs typeface="Verdana"/>
              </a:rPr>
              <a:t>lainnya </a:t>
            </a:r>
            <a:r>
              <a:rPr dirty="0" sz="2400">
                <a:latin typeface="Verdana"/>
                <a:cs typeface="Verdana"/>
              </a:rPr>
              <a:t>untuk </a:t>
            </a:r>
            <a:r>
              <a:rPr dirty="0" sz="2400" spc="-5">
                <a:latin typeface="Verdana"/>
                <a:cs typeface="Verdana"/>
              </a:rPr>
              <a:t>periode  tertentu.</a:t>
            </a:r>
            <a:endParaRPr sz="2400">
              <a:latin typeface="Verdana"/>
              <a:cs typeface="Verdana"/>
            </a:endParaRPr>
          </a:p>
          <a:p>
            <a:pPr marL="425450" indent="-413384">
              <a:lnSpc>
                <a:spcPct val="100000"/>
              </a:lnSpc>
              <a:spcBef>
                <a:spcPts val="575"/>
              </a:spcBef>
              <a:buAutoNum type="arabicPeriod" startAt="2"/>
              <a:tabLst>
                <a:tab pos="426084" algn="l"/>
              </a:tabLst>
            </a:pPr>
            <a:r>
              <a:rPr dirty="0" sz="2400" spc="-5">
                <a:latin typeface="Verdana"/>
                <a:cs typeface="Verdana"/>
              </a:rPr>
              <a:t>Penganggaran Keuangan</a:t>
            </a:r>
            <a:endParaRPr sz="2400">
              <a:latin typeface="Verdana"/>
              <a:cs typeface="Verdana"/>
            </a:endParaRPr>
          </a:p>
          <a:p>
            <a:pPr marL="481965" marR="5080">
              <a:lnSpc>
                <a:spcPct val="100000"/>
              </a:lnSpc>
            </a:pPr>
            <a:r>
              <a:rPr dirty="0" sz="2400" spc="-5">
                <a:latin typeface="Verdana"/>
                <a:cs typeface="Verdana"/>
              </a:rPr>
              <a:t>Tindak lanjut dari perencanaan keuangan dengan  </a:t>
            </a:r>
            <a:r>
              <a:rPr dirty="0" sz="2400">
                <a:latin typeface="Verdana"/>
                <a:cs typeface="Verdana"/>
              </a:rPr>
              <a:t>membuat </a:t>
            </a:r>
            <a:r>
              <a:rPr dirty="0" sz="2400" spc="-5">
                <a:latin typeface="Verdana"/>
                <a:cs typeface="Verdana"/>
              </a:rPr>
              <a:t>detail pengeluaran dan</a:t>
            </a:r>
            <a:r>
              <a:rPr dirty="0" sz="2400" spc="3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pemasukan.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141" y="941578"/>
            <a:ext cx="715137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5">
                <a:latin typeface="Verdana"/>
                <a:cs typeface="Verdana"/>
              </a:rPr>
              <a:t>Fungsi Manajemen Keuangan</a:t>
            </a:r>
            <a:endParaRPr sz="3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216" y="1784045"/>
            <a:ext cx="8374380" cy="38309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425450" algn="l"/>
              </a:tabLst>
            </a:pPr>
            <a:r>
              <a:rPr dirty="0" sz="2400" spc="-5">
                <a:latin typeface="Verdana"/>
                <a:cs typeface="Verdana"/>
              </a:rPr>
              <a:t>Pengelolaan</a:t>
            </a:r>
            <a:r>
              <a:rPr dirty="0" sz="2400" spc="2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Keuangan</a:t>
            </a:r>
            <a:endParaRPr sz="2400">
              <a:latin typeface="Verdana"/>
              <a:cs typeface="Verdana"/>
            </a:endParaRPr>
          </a:p>
          <a:p>
            <a:pPr marL="481965" marR="32639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Verdana"/>
                <a:cs typeface="Verdana"/>
              </a:rPr>
              <a:t>Menggunakan </a:t>
            </a:r>
            <a:r>
              <a:rPr dirty="0" sz="2400" spc="-5">
                <a:latin typeface="Verdana"/>
                <a:cs typeface="Verdana"/>
              </a:rPr>
              <a:t>dana perusahaan </a:t>
            </a:r>
            <a:r>
              <a:rPr dirty="0" sz="2400">
                <a:latin typeface="Verdana"/>
                <a:cs typeface="Verdana"/>
              </a:rPr>
              <a:t>untuk  </a:t>
            </a:r>
            <a:r>
              <a:rPr dirty="0" sz="2400" spc="-5">
                <a:latin typeface="Verdana"/>
                <a:cs typeface="Verdana"/>
              </a:rPr>
              <a:t>memaksimalkan dana yang </a:t>
            </a:r>
            <a:r>
              <a:rPr dirty="0" sz="2400">
                <a:latin typeface="Verdana"/>
                <a:cs typeface="Verdana"/>
              </a:rPr>
              <a:t>ada dengan </a:t>
            </a:r>
            <a:r>
              <a:rPr dirty="0" sz="2400" spc="-5">
                <a:latin typeface="Verdana"/>
                <a:cs typeface="Verdana"/>
              </a:rPr>
              <a:t>berbagai  cara.</a:t>
            </a:r>
            <a:endParaRPr sz="2400">
              <a:latin typeface="Verdana"/>
              <a:cs typeface="Verdana"/>
            </a:endParaRPr>
          </a:p>
          <a:p>
            <a:pPr marL="424815" indent="-412750">
              <a:lnSpc>
                <a:spcPct val="100000"/>
              </a:lnSpc>
              <a:spcBef>
                <a:spcPts val="575"/>
              </a:spcBef>
              <a:buAutoNum type="arabicPeriod" startAt="4"/>
              <a:tabLst>
                <a:tab pos="425450" algn="l"/>
              </a:tabLst>
            </a:pPr>
            <a:r>
              <a:rPr dirty="0" sz="2400" spc="-5">
                <a:latin typeface="Verdana"/>
                <a:cs typeface="Verdana"/>
              </a:rPr>
              <a:t>Pencarian</a:t>
            </a:r>
            <a:r>
              <a:rPr dirty="0" sz="2400" spc="1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Keuangan</a:t>
            </a:r>
            <a:endParaRPr sz="2400">
              <a:latin typeface="Verdana"/>
              <a:cs typeface="Verdana"/>
            </a:endParaRPr>
          </a:p>
          <a:p>
            <a:pPr marL="481965" marR="475615">
              <a:lnSpc>
                <a:spcPct val="100000"/>
              </a:lnSpc>
            </a:pPr>
            <a:r>
              <a:rPr dirty="0" sz="2400" spc="-5">
                <a:latin typeface="Verdana"/>
                <a:cs typeface="Verdana"/>
              </a:rPr>
              <a:t>Mencari dan mengeksploitasi </a:t>
            </a:r>
            <a:r>
              <a:rPr dirty="0" sz="2400">
                <a:latin typeface="Verdana"/>
                <a:cs typeface="Verdana"/>
              </a:rPr>
              <a:t>sumber </a:t>
            </a:r>
            <a:r>
              <a:rPr dirty="0" sz="2400" spc="-5">
                <a:latin typeface="Verdana"/>
                <a:cs typeface="Verdana"/>
              </a:rPr>
              <a:t>dana yang  </a:t>
            </a:r>
            <a:r>
              <a:rPr dirty="0" sz="2400">
                <a:latin typeface="Verdana"/>
                <a:cs typeface="Verdana"/>
              </a:rPr>
              <a:t>ada untuk </a:t>
            </a:r>
            <a:r>
              <a:rPr dirty="0" sz="2400" spc="-5">
                <a:latin typeface="Verdana"/>
                <a:cs typeface="Verdana"/>
              </a:rPr>
              <a:t>operasional kegiatan</a:t>
            </a:r>
            <a:r>
              <a:rPr dirty="0" sz="2400" spc="75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perusahaan.</a:t>
            </a:r>
            <a:endParaRPr sz="2400">
              <a:latin typeface="Verdana"/>
              <a:cs typeface="Verdana"/>
            </a:endParaRPr>
          </a:p>
          <a:p>
            <a:pPr marL="425450" indent="-413384">
              <a:lnSpc>
                <a:spcPct val="100000"/>
              </a:lnSpc>
              <a:spcBef>
                <a:spcPts val="580"/>
              </a:spcBef>
              <a:buAutoNum type="arabicPeriod" startAt="5"/>
              <a:tabLst>
                <a:tab pos="426084" algn="l"/>
              </a:tabLst>
            </a:pPr>
            <a:r>
              <a:rPr dirty="0" sz="2400" spc="-5">
                <a:latin typeface="Verdana"/>
                <a:cs typeface="Verdana"/>
              </a:rPr>
              <a:t>Penyimpanan</a:t>
            </a:r>
            <a:r>
              <a:rPr dirty="0" sz="2400" spc="15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Keuangan</a:t>
            </a:r>
            <a:endParaRPr sz="24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dirty="0" sz="2400" spc="-5">
                <a:latin typeface="Verdana"/>
                <a:cs typeface="Verdana"/>
              </a:rPr>
              <a:t>Mengumpulkan dana perusahaan serta</a:t>
            </a:r>
            <a:r>
              <a:rPr dirty="0" sz="2400" spc="7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menyimpan</a:t>
            </a:r>
            <a:endParaRPr sz="24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dirty="0" sz="2400" spc="-5">
                <a:latin typeface="Verdana"/>
                <a:cs typeface="Verdana"/>
              </a:rPr>
              <a:t>dana tersebut dengan</a:t>
            </a:r>
            <a:r>
              <a:rPr dirty="0" sz="2400" spc="3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aman.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299842"/>
            <a:ext cx="8349615" cy="3098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25450" indent="-413384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426084" algn="l"/>
              </a:tabLst>
            </a:pPr>
            <a:r>
              <a:rPr dirty="0" sz="2400">
                <a:latin typeface="Verdana"/>
                <a:cs typeface="Verdana"/>
              </a:rPr>
              <a:t>Pengendalian</a:t>
            </a:r>
            <a:r>
              <a:rPr dirty="0" sz="2400" spc="1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Keuangan</a:t>
            </a:r>
            <a:endParaRPr sz="2400">
              <a:latin typeface="Verdana"/>
              <a:cs typeface="Verdana"/>
            </a:endParaRPr>
          </a:p>
          <a:p>
            <a:pPr marL="481965" marR="5080">
              <a:lnSpc>
                <a:spcPct val="100000"/>
              </a:lnSpc>
            </a:pPr>
            <a:r>
              <a:rPr dirty="0" sz="2400" spc="-5">
                <a:latin typeface="Verdana"/>
                <a:cs typeface="Verdana"/>
              </a:rPr>
              <a:t>Melakukan </a:t>
            </a:r>
            <a:r>
              <a:rPr dirty="0" sz="2400" spc="-10">
                <a:latin typeface="Verdana"/>
                <a:cs typeface="Verdana"/>
              </a:rPr>
              <a:t>evaluasi </a:t>
            </a:r>
            <a:r>
              <a:rPr dirty="0" sz="2400" spc="-5">
                <a:latin typeface="Verdana"/>
                <a:cs typeface="Verdana"/>
              </a:rPr>
              <a:t>serta perbaikan </a:t>
            </a:r>
            <a:r>
              <a:rPr dirty="0" sz="2400">
                <a:latin typeface="Verdana"/>
                <a:cs typeface="Verdana"/>
              </a:rPr>
              <a:t>atas keuangan  </a:t>
            </a:r>
            <a:r>
              <a:rPr dirty="0" sz="2400" spc="-5">
                <a:latin typeface="Verdana"/>
                <a:cs typeface="Verdana"/>
              </a:rPr>
              <a:t>dan </a:t>
            </a:r>
            <a:r>
              <a:rPr dirty="0" sz="2400">
                <a:latin typeface="Verdana"/>
                <a:cs typeface="Verdana"/>
              </a:rPr>
              <a:t>sistem keuangan pada</a:t>
            </a:r>
            <a:r>
              <a:rPr dirty="0" sz="2400" spc="1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perusahaan.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algn="just" marL="425450" indent="-413384">
              <a:lnSpc>
                <a:spcPct val="100000"/>
              </a:lnSpc>
              <a:buAutoNum type="arabicPeriod" startAt="7"/>
              <a:tabLst>
                <a:tab pos="426084" algn="l"/>
              </a:tabLst>
            </a:pPr>
            <a:r>
              <a:rPr dirty="0" sz="2400" spc="-5">
                <a:latin typeface="Verdana"/>
                <a:cs typeface="Verdana"/>
              </a:rPr>
              <a:t>Pemeriksaan</a:t>
            </a:r>
            <a:r>
              <a:rPr dirty="0" sz="2400" spc="1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Keuangan</a:t>
            </a:r>
            <a:endParaRPr sz="2400">
              <a:latin typeface="Verdana"/>
              <a:cs typeface="Verdana"/>
            </a:endParaRPr>
          </a:p>
          <a:p>
            <a:pPr algn="just" marL="481965" marR="1718945">
              <a:lnSpc>
                <a:spcPct val="100000"/>
              </a:lnSpc>
            </a:pPr>
            <a:r>
              <a:rPr dirty="0" sz="2400" spc="-5">
                <a:latin typeface="Verdana"/>
                <a:cs typeface="Verdana"/>
              </a:rPr>
              <a:t>Melakukan audit </a:t>
            </a:r>
            <a:r>
              <a:rPr dirty="0" sz="2400" spc="-15">
                <a:latin typeface="Verdana"/>
                <a:cs typeface="Verdana"/>
              </a:rPr>
              <a:t>internal </a:t>
            </a:r>
            <a:r>
              <a:rPr dirty="0" sz="2400">
                <a:latin typeface="Verdana"/>
                <a:cs typeface="Verdana"/>
              </a:rPr>
              <a:t>atas keuangan  </a:t>
            </a:r>
            <a:r>
              <a:rPr dirty="0" sz="2400" spc="-5">
                <a:latin typeface="Verdana"/>
                <a:cs typeface="Verdana"/>
              </a:rPr>
              <a:t>perusahaan yang </a:t>
            </a:r>
            <a:r>
              <a:rPr dirty="0" sz="2400">
                <a:latin typeface="Verdana"/>
                <a:cs typeface="Verdana"/>
              </a:rPr>
              <a:t>ada agar </a:t>
            </a:r>
            <a:r>
              <a:rPr dirty="0" sz="2400" spc="-5">
                <a:latin typeface="Verdana"/>
                <a:cs typeface="Verdana"/>
              </a:rPr>
              <a:t>tidak terjadi  penyimpangan.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1141" y="849579"/>
            <a:ext cx="84988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latin typeface="Verdana"/>
                <a:cs typeface="Verdana"/>
              </a:rPr>
              <a:t>Tujuan Manajemen</a:t>
            </a:r>
            <a:r>
              <a:rPr dirty="0" sz="4000" spc="25">
                <a:latin typeface="Verdana"/>
                <a:cs typeface="Verdana"/>
              </a:rPr>
              <a:t> </a:t>
            </a:r>
            <a:r>
              <a:rPr dirty="0" sz="4000" spc="-10">
                <a:latin typeface="Verdana"/>
                <a:cs typeface="Verdana"/>
              </a:rPr>
              <a:t>Keuangan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77825" marR="5080" indent="-381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Tujuan </a:t>
            </a:r>
            <a:r>
              <a:rPr dirty="0" spc="-5"/>
              <a:t>utama Manajemen </a:t>
            </a:r>
            <a:r>
              <a:rPr dirty="0" spc="-10"/>
              <a:t>Keuangan </a:t>
            </a:r>
            <a:r>
              <a:rPr dirty="0" spc="-5"/>
              <a:t>adalah  </a:t>
            </a:r>
            <a:r>
              <a:rPr dirty="0" spc="-10"/>
              <a:t>untuk </a:t>
            </a:r>
            <a:r>
              <a:rPr dirty="0" spc="-5"/>
              <a:t>memaksimalkan </a:t>
            </a:r>
            <a:r>
              <a:rPr dirty="0" spc="-10"/>
              <a:t>nilai </a:t>
            </a:r>
            <a:r>
              <a:rPr dirty="0" spc="-5"/>
              <a:t>yang </a:t>
            </a:r>
            <a:r>
              <a:rPr dirty="0" spc="-15"/>
              <a:t>dimiliki  </a:t>
            </a:r>
            <a:r>
              <a:rPr dirty="0" spc="-5"/>
              <a:t>perusahaan atau memberikan </a:t>
            </a:r>
            <a:r>
              <a:rPr dirty="0" spc="-10"/>
              <a:t>nilai tambah  terhadap </a:t>
            </a:r>
            <a:r>
              <a:rPr dirty="0" spc="-5"/>
              <a:t>asset yang </a:t>
            </a:r>
            <a:r>
              <a:rPr dirty="0" spc="-10"/>
              <a:t>dimiliki </a:t>
            </a:r>
            <a:r>
              <a:rPr dirty="0" spc="-5"/>
              <a:t>oleh </a:t>
            </a:r>
            <a:r>
              <a:rPr dirty="0" spc="-10"/>
              <a:t>pemegang  </a:t>
            </a:r>
            <a:r>
              <a:rPr dirty="0" spc="-5"/>
              <a:t>saham.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1141" y="972057"/>
            <a:ext cx="788035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Verdana"/>
                <a:cs typeface="Verdana"/>
              </a:rPr>
              <a:t>Keputusan – Keputusan</a:t>
            </a:r>
            <a:r>
              <a:rPr dirty="0" spc="-9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Keuangan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3216" y="2223642"/>
            <a:ext cx="8262620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  <a:tabLst>
                <a:tab pos="481965" algn="l"/>
              </a:tabLst>
            </a:pPr>
            <a:r>
              <a:rPr dirty="0" sz="24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240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dirty="0" u="heavy" sz="24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Keputusan Pendanaan,</a:t>
            </a:r>
            <a:r>
              <a:rPr dirty="0" sz="2400" spc="-5" b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meliputi </a:t>
            </a:r>
            <a:r>
              <a:rPr dirty="0" sz="2400">
                <a:latin typeface="Verdana"/>
                <a:cs typeface="Verdana"/>
              </a:rPr>
              <a:t>kebijakan  manajemen </a:t>
            </a:r>
            <a:r>
              <a:rPr dirty="0" sz="2400" spc="-5">
                <a:latin typeface="Verdana"/>
                <a:cs typeface="Verdana"/>
              </a:rPr>
              <a:t>dalam pencarian dana perusahaan,  misalnya kebijakan </a:t>
            </a:r>
            <a:r>
              <a:rPr dirty="0" sz="2400">
                <a:latin typeface="Verdana"/>
                <a:cs typeface="Verdana"/>
              </a:rPr>
              <a:t>menerbitkan sejumlah </a:t>
            </a:r>
            <a:r>
              <a:rPr dirty="0" sz="2400" spc="-5">
                <a:latin typeface="Verdana"/>
                <a:cs typeface="Verdana"/>
              </a:rPr>
              <a:t>obligasi  dan kebijakan </a:t>
            </a:r>
            <a:r>
              <a:rPr dirty="0" sz="2400">
                <a:latin typeface="Verdana"/>
                <a:cs typeface="Verdana"/>
              </a:rPr>
              <a:t>hutang </a:t>
            </a:r>
            <a:r>
              <a:rPr dirty="0" sz="2400" spc="-5">
                <a:latin typeface="Verdana"/>
                <a:cs typeface="Verdana"/>
              </a:rPr>
              <a:t>jangka pendek dan </a:t>
            </a:r>
            <a:r>
              <a:rPr dirty="0" sz="2400">
                <a:latin typeface="Verdana"/>
                <a:cs typeface="Verdana"/>
              </a:rPr>
              <a:t>hutang  </a:t>
            </a:r>
            <a:r>
              <a:rPr dirty="0" sz="2400" spc="-5">
                <a:latin typeface="Verdana"/>
                <a:cs typeface="Verdana"/>
              </a:rPr>
              <a:t>jangka panjang perusahaan yang bersumber dari  </a:t>
            </a:r>
            <a:r>
              <a:rPr dirty="0" sz="2400" spc="-15">
                <a:latin typeface="Verdana"/>
                <a:cs typeface="Verdana"/>
              </a:rPr>
              <a:t>internal </a:t>
            </a:r>
            <a:r>
              <a:rPr dirty="0" sz="2400">
                <a:latin typeface="Verdana"/>
                <a:cs typeface="Verdana"/>
              </a:rPr>
              <a:t>maupun </a:t>
            </a:r>
            <a:r>
              <a:rPr dirty="0" sz="2400" spc="-5">
                <a:latin typeface="Verdana"/>
                <a:cs typeface="Verdana"/>
              </a:rPr>
              <a:t>eksternal</a:t>
            </a:r>
            <a:r>
              <a:rPr dirty="0" sz="2400" spc="50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perusahaan.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1707845"/>
            <a:ext cx="8293734" cy="2586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  <a:tabLst>
                <a:tab pos="481965" algn="l"/>
              </a:tabLst>
            </a:pPr>
            <a:r>
              <a:rPr dirty="0" sz="24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240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dirty="0" u="heavy" sz="24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Keputusan </a:t>
            </a:r>
            <a:r>
              <a:rPr dirty="0" u="heavy" sz="24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Investasi</a:t>
            </a:r>
            <a:r>
              <a:rPr dirty="0" u="heavy" sz="2400"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,</a:t>
            </a:r>
            <a:r>
              <a:rPr dirty="0" sz="2400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Kebijakan penanaman  </a:t>
            </a:r>
            <a:r>
              <a:rPr dirty="0" sz="2400">
                <a:latin typeface="Verdana"/>
                <a:cs typeface="Verdana"/>
              </a:rPr>
              <a:t>modal </a:t>
            </a:r>
            <a:r>
              <a:rPr dirty="0" sz="2400" spc="-5">
                <a:latin typeface="Verdana"/>
                <a:cs typeface="Verdana"/>
              </a:rPr>
              <a:t>perusahaan pada aktiva tetap </a:t>
            </a:r>
            <a:r>
              <a:rPr dirty="0" sz="2400">
                <a:latin typeface="Verdana"/>
                <a:cs typeface="Verdana"/>
              </a:rPr>
              <a:t>atau </a:t>
            </a:r>
            <a:r>
              <a:rPr dirty="0" sz="2400" i="1">
                <a:latin typeface="Verdana"/>
                <a:cs typeface="Verdana"/>
              </a:rPr>
              <a:t>Fixed  </a:t>
            </a:r>
            <a:r>
              <a:rPr dirty="0" sz="2400" i="1">
                <a:latin typeface="Verdana"/>
                <a:cs typeface="Verdana"/>
              </a:rPr>
              <a:t>Assets </a:t>
            </a:r>
            <a:r>
              <a:rPr dirty="0" sz="2400" spc="-5">
                <a:latin typeface="Verdana"/>
                <a:cs typeface="Verdana"/>
              </a:rPr>
              <a:t>seperti gedung, tanah, dan peralatan </a:t>
            </a:r>
            <a:r>
              <a:rPr dirty="0" sz="2400">
                <a:latin typeface="Verdana"/>
                <a:cs typeface="Verdana"/>
              </a:rPr>
              <a:t>atau  mesin, maupun </a:t>
            </a:r>
            <a:r>
              <a:rPr dirty="0" sz="2400" spc="-5">
                <a:latin typeface="Verdana"/>
                <a:cs typeface="Verdana"/>
              </a:rPr>
              <a:t>aktiva finansial berupa surat-surat  berharga misalnya </a:t>
            </a:r>
            <a:r>
              <a:rPr dirty="0" sz="2400">
                <a:latin typeface="Verdana"/>
                <a:cs typeface="Verdana"/>
              </a:rPr>
              <a:t>saham </a:t>
            </a:r>
            <a:r>
              <a:rPr dirty="0" sz="2400" spc="-5">
                <a:latin typeface="Verdana"/>
                <a:cs typeface="Verdana"/>
              </a:rPr>
              <a:t>dan obligasi </a:t>
            </a:r>
            <a:r>
              <a:rPr dirty="0" sz="2400">
                <a:latin typeface="Verdana"/>
                <a:cs typeface="Verdana"/>
              </a:rPr>
              <a:t>atau  </a:t>
            </a:r>
            <a:r>
              <a:rPr dirty="0" sz="2400" spc="-10">
                <a:latin typeface="Verdana"/>
                <a:cs typeface="Verdana"/>
              </a:rPr>
              <a:t>aktivitas </a:t>
            </a:r>
            <a:r>
              <a:rPr dirty="0" sz="2400">
                <a:latin typeface="Verdana"/>
                <a:cs typeface="Verdana"/>
              </a:rPr>
              <a:t>untuk </a:t>
            </a:r>
            <a:r>
              <a:rPr dirty="0" sz="2400" spc="-10">
                <a:latin typeface="Verdana"/>
                <a:cs typeface="Verdana"/>
              </a:rPr>
              <a:t>menginvestasikan </a:t>
            </a:r>
            <a:r>
              <a:rPr dirty="0" sz="2400" spc="-5">
                <a:latin typeface="Verdana"/>
                <a:cs typeface="Verdana"/>
              </a:rPr>
              <a:t>dana </a:t>
            </a:r>
            <a:r>
              <a:rPr dirty="0" sz="2400">
                <a:latin typeface="Verdana"/>
                <a:cs typeface="Verdana"/>
              </a:rPr>
              <a:t>pada  </a:t>
            </a:r>
            <a:r>
              <a:rPr dirty="0" sz="2400" spc="-5">
                <a:latin typeface="Verdana"/>
                <a:cs typeface="Verdana"/>
              </a:rPr>
              <a:t>berbagai</a:t>
            </a:r>
            <a:r>
              <a:rPr dirty="0" sz="2400" spc="10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aktiva.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0432" y="2122932"/>
            <a:ext cx="3331845" cy="32384"/>
          </a:xfrm>
          <a:custGeom>
            <a:avLst/>
            <a:gdLst/>
            <a:ahLst/>
            <a:cxnLst/>
            <a:rect l="l" t="t" r="r" b="b"/>
            <a:pathLst>
              <a:path w="3331845" h="32385">
                <a:moveTo>
                  <a:pt x="3331464" y="0"/>
                </a:moveTo>
                <a:lnTo>
                  <a:pt x="0" y="0"/>
                </a:lnTo>
                <a:lnTo>
                  <a:pt x="0" y="32003"/>
                </a:lnTo>
                <a:lnTo>
                  <a:pt x="3331464" y="32003"/>
                </a:lnTo>
                <a:lnTo>
                  <a:pt x="3331464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50240" y="1710499"/>
            <a:ext cx="8472170" cy="419735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680"/>
              </a:spcBef>
              <a:tabLst>
                <a:tab pos="520065" algn="l"/>
              </a:tabLst>
            </a:pPr>
            <a:r>
              <a:rPr dirty="0" sz="24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240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dirty="0" sz="2400" spc="-65" b="1">
                <a:solidFill>
                  <a:srgbClr val="0000FF"/>
                </a:solidFill>
                <a:latin typeface="Verdana"/>
                <a:cs typeface="Verdana"/>
              </a:rPr>
              <a:t>Keputusa</a:t>
            </a:r>
            <a:r>
              <a:rPr dirty="0" baseline="-16975" sz="2700" spc="-97">
                <a:latin typeface="Arial"/>
                <a:cs typeface="Arial"/>
              </a:rPr>
              <a:t>¨</a:t>
            </a:r>
            <a:r>
              <a:rPr dirty="0" sz="2400" spc="-65" b="1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dirty="0" sz="2400" spc="10" b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2400" spc="-5" b="1">
                <a:solidFill>
                  <a:srgbClr val="0000FF"/>
                </a:solidFill>
                <a:latin typeface="Verdana"/>
                <a:cs typeface="Verdana"/>
              </a:rPr>
              <a:t>Dividen,</a:t>
            </a:r>
            <a:endParaRPr sz="2400">
              <a:latin typeface="Verdana"/>
              <a:cs typeface="Verdana"/>
            </a:endParaRPr>
          </a:p>
          <a:p>
            <a:pPr marL="520065" marR="17780" indent="-38100">
              <a:lnSpc>
                <a:spcPct val="100000"/>
              </a:lnSpc>
              <a:spcBef>
                <a:spcPts val="580"/>
              </a:spcBef>
              <a:tabLst>
                <a:tab pos="3576320" algn="l"/>
              </a:tabLst>
            </a:pPr>
            <a:r>
              <a:rPr dirty="0" sz="2400" spc="-10">
                <a:latin typeface="Verdana"/>
                <a:cs typeface="Verdana"/>
              </a:rPr>
              <a:t>Deviden </a:t>
            </a:r>
            <a:r>
              <a:rPr dirty="0" sz="2400">
                <a:latin typeface="Verdana"/>
                <a:cs typeface="Verdana"/>
              </a:rPr>
              <a:t>merupakan </a:t>
            </a:r>
            <a:r>
              <a:rPr dirty="0" sz="2400" spc="-10">
                <a:latin typeface="Verdana"/>
                <a:cs typeface="Verdana"/>
              </a:rPr>
              <a:t>bagian </a:t>
            </a:r>
            <a:r>
              <a:rPr dirty="0" sz="2400" spc="-5">
                <a:latin typeface="Verdana"/>
                <a:cs typeface="Verdana"/>
              </a:rPr>
              <a:t>dari </a:t>
            </a:r>
            <a:r>
              <a:rPr dirty="0" sz="2400">
                <a:latin typeface="Verdana"/>
                <a:cs typeface="Verdana"/>
              </a:rPr>
              <a:t>keuntungan suatu  </a:t>
            </a:r>
            <a:r>
              <a:rPr dirty="0" sz="2400" spc="-5">
                <a:latin typeface="Verdana"/>
                <a:cs typeface="Verdana"/>
              </a:rPr>
              <a:t>perusahaan yang </a:t>
            </a:r>
            <a:r>
              <a:rPr dirty="0" sz="2400" spc="-10">
                <a:latin typeface="Verdana"/>
                <a:cs typeface="Verdana"/>
              </a:rPr>
              <a:t>dibayarkan </a:t>
            </a:r>
            <a:r>
              <a:rPr dirty="0" sz="2400">
                <a:latin typeface="Verdana"/>
                <a:cs typeface="Verdana"/>
              </a:rPr>
              <a:t>kepada </a:t>
            </a:r>
            <a:r>
              <a:rPr dirty="0" sz="2400" spc="-5">
                <a:latin typeface="Verdana"/>
                <a:cs typeface="Verdana"/>
              </a:rPr>
              <a:t>para  pemegang</a:t>
            </a:r>
            <a:r>
              <a:rPr dirty="0" sz="2400" spc="20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saham.	</a:t>
            </a:r>
            <a:r>
              <a:rPr dirty="0" sz="2400">
                <a:latin typeface="Verdana"/>
                <a:cs typeface="Verdana"/>
              </a:rPr>
              <a:t>Keputusan </a:t>
            </a:r>
            <a:r>
              <a:rPr dirty="0" sz="2400" spc="-5">
                <a:latin typeface="Verdana"/>
                <a:cs typeface="Verdana"/>
              </a:rPr>
              <a:t>deviden adalah  keputusan </a:t>
            </a:r>
            <a:r>
              <a:rPr dirty="0" sz="2400">
                <a:latin typeface="Verdana"/>
                <a:cs typeface="Verdana"/>
              </a:rPr>
              <a:t>manajemen keuangan </a:t>
            </a:r>
            <a:r>
              <a:rPr dirty="0" sz="2400" spc="-5">
                <a:latin typeface="Verdana"/>
                <a:cs typeface="Verdana"/>
              </a:rPr>
              <a:t>dalam  menentukan besarnya proporsi dana yang akan  disimpan di perusahaan </a:t>
            </a:r>
            <a:r>
              <a:rPr dirty="0" sz="2400">
                <a:latin typeface="Verdana"/>
                <a:cs typeface="Verdana"/>
              </a:rPr>
              <a:t>sebagai </a:t>
            </a:r>
            <a:r>
              <a:rPr dirty="0" sz="2400" spc="-15">
                <a:latin typeface="Verdana"/>
                <a:cs typeface="Verdana"/>
              </a:rPr>
              <a:t>laba </a:t>
            </a:r>
            <a:r>
              <a:rPr dirty="0" sz="2400" spc="-5">
                <a:latin typeface="Verdana"/>
                <a:cs typeface="Verdana"/>
              </a:rPr>
              <a:t>ditahan </a:t>
            </a:r>
            <a:r>
              <a:rPr dirty="0" sz="2400">
                <a:latin typeface="Verdana"/>
                <a:cs typeface="Verdana"/>
              </a:rPr>
              <a:t>untuk  </a:t>
            </a:r>
            <a:r>
              <a:rPr dirty="0" sz="2400" spc="-5">
                <a:latin typeface="Verdana"/>
                <a:cs typeface="Verdana"/>
              </a:rPr>
              <a:t>pertumbuhan perusahaan. </a:t>
            </a:r>
            <a:r>
              <a:rPr dirty="0" sz="2400">
                <a:latin typeface="Verdana"/>
                <a:cs typeface="Verdana"/>
              </a:rPr>
              <a:t>Seperti keputusan  </a:t>
            </a:r>
            <a:r>
              <a:rPr dirty="0" sz="2400" spc="-5">
                <a:latin typeface="Verdana"/>
                <a:cs typeface="Verdana"/>
              </a:rPr>
              <a:t>pendanaan, keputusan deviden </a:t>
            </a:r>
            <a:r>
              <a:rPr dirty="0" sz="2400" spc="-10">
                <a:latin typeface="Verdana"/>
                <a:cs typeface="Verdana"/>
              </a:rPr>
              <a:t>ini </a:t>
            </a:r>
            <a:r>
              <a:rPr dirty="0" sz="2400" spc="-5">
                <a:latin typeface="Verdana"/>
                <a:cs typeface="Verdana"/>
              </a:rPr>
              <a:t>akan  </a:t>
            </a:r>
            <a:r>
              <a:rPr dirty="0" sz="2400">
                <a:latin typeface="Verdana"/>
                <a:cs typeface="Verdana"/>
              </a:rPr>
              <a:t>mempengaruhi struktur modal maupun struktur  </a:t>
            </a:r>
            <a:r>
              <a:rPr dirty="0" sz="2400" spc="-5">
                <a:latin typeface="Verdana"/>
                <a:cs typeface="Verdana"/>
              </a:rPr>
              <a:t>finansial.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Fadli</dc:creator>
  <dc:title>STRATEGI CAKUPAN PASAR</dc:title>
  <dcterms:created xsi:type="dcterms:W3CDTF">2020-10-26T14:27:35Z</dcterms:created>
  <dcterms:modified xsi:type="dcterms:W3CDTF">2020-10-26T14:27:35Z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2020-10-26T00:00:00Z</vt:filetime>
  </property>
</Properties>
</file>